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handoutMasterIdLst>
    <p:handoutMasterId r:id="rId13"/>
  </p:handoutMasterIdLst>
  <p:sldIdLst>
    <p:sldId id="256" r:id="rId5"/>
    <p:sldId id="257" r:id="rId6"/>
    <p:sldId id="258" r:id="rId7"/>
    <p:sldId id="260" r:id="rId8"/>
    <p:sldId id="262" r:id="rId9"/>
    <p:sldId id="264" r:id="rId10"/>
    <p:sldId id="268" r:id="rId11"/>
    <p:sldId id="267" r:id="rId12"/>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4DD231-9D2F-4304-89D8-3A62FF063199}" v="15" dt="2025-03-03T14:40:52.4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78" d="100"/>
          <a:sy n="78" d="100"/>
        </p:scale>
        <p:origin x="160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0AE45855-704D-49EF-B5CB-6E278C04555A}" type="datetimeFigureOut">
              <a:rPr lang="en-GB" smtClean="0"/>
              <a:t>24/04/2026</a:t>
            </a:fld>
            <a:endParaRPr lang="en-GB"/>
          </a:p>
        </p:txBody>
      </p:sp>
      <p:sp>
        <p:nvSpPr>
          <p:cNvPr id="4" name="Footer Placeholder 3"/>
          <p:cNvSpPr>
            <a:spLocks noGrp="1"/>
          </p:cNvSpPr>
          <p:nvPr>
            <p:ph type="ftr" sz="quarter" idx="2"/>
          </p:nvPr>
        </p:nvSpPr>
        <p:spPr>
          <a:xfrm>
            <a:off x="0" y="9428163"/>
            <a:ext cx="2887663"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1440" tIns="45720" rIns="91440" bIns="45720" rtlCol="0" anchor="b"/>
          <a:lstStyle>
            <a:lvl1pPr algn="r">
              <a:defRPr sz="1200"/>
            </a:lvl1pPr>
          </a:lstStyle>
          <a:p>
            <a:fld id="{AA8F5EB1-7D2D-4E2A-A143-4129217F0787}"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6952697" y="762000"/>
            <a:ext cx="2193989" cy="5334001"/>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802386" y="1298448"/>
            <a:ext cx="5486400" cy="3255264"/>
          </a:xfrm>
        </p:spPr>
        <p:txBody>
          <a:bodyPr anchor="b">
            <a:normAutofit/>
          </a:bodyPr>
          <a:lstStyle>
            <a:lvl1pPr algn="l">
              <a:defRPr sz="54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825011" y="4670246"/>
            <a:ext cx="54864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572537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546657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4" y="1298448"/>
            <a:ext cx="5486400" cy="3255264"/>
          </a:xfrm>
        </p:spPr>
        <p:txBody>
          <a:bodyPr anchor="b">
            <a:normAutofit/>
          </a:bodyPr>
          <a:lstStyle>
            <a:lvl1pPr>
              <a:defRPr sz="54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2914650" y="4672584"/>
            <a:ext cx="54864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951049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900934"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63590"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15008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2900934" y="1023586"/>
            <a:ext cx="260604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900934"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863847" y="1023587"/>
            <a:ext cx="260604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63847"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475245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70161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7130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baseline="0"/>
            </a:lvl1pPr>
          </a:lstStyle>
          <a:p>
            <a:r>
              <a:rPr lang="en-US" dirty="0"/>
              <a:t>Click to edit Master title style</a:t>
            </a:r>
          </a:p>
        </p:txBody>
      </p:sp>
      <p:sp>
        <p:nvSpPr>
          <p:cNvPr id="3" name="Content Placeholder 2"/>
          <p:cNvSpPr>
            <a:spLocks noGrp="1"/>
          </p:cNvSpPr>
          <p:nvPr>
            <p:ph idx="1"/>
          </p:nvPr>
        </p:nvSpPr>
        <p:spPr>
          <a:xfrm>
            <a:off x="2900934" y="868680"/>
            <a:ext cx="54864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2024" y="3337560"/>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63028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a:lvl1pPr>
          </a:lstStyle>
          <a:p>
            <a:r>
              <a:rPr lang="en-US" dirty="0"/>
              <a:t>Click to edit Master title style</a:t>
            </a:r>
          </a:p>
        </p:txBody>
      </p:sp>
      <p:sp>
        <p:nvSpPr>
          <p:cNvPr id="3" name="Picture Placeholder 2"/>
          <p:cNvSpPr>
            <a:spLocks noGrp="1" noChangeAspect="1"/>
          </p:cNvSpPr>
          <p:nvPr>
            <p:ph type="pic" idx="1"/>
          </p:nvPr>
        </p:nvSpPr>
        <p:spPr>
          <a:xfrm>
            <a:off x="2677983" y="767419"/>
            <a:ext cx="6086423" cy="5330952"/>
          </a:xfrm>
          <a:solidFill>
            <a:schemeClr val="bg2">
              <a:lumMod val="60000"/>
              <a:lumOff val="4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92024" y="3340602"/>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9" name="Footer Placeholder 8"/>
          <p:cNvSpPr>
            <a:spLocks noGrp="1"/>
          </p:cNvSpPr>
          <p:nvPr>
            <p:ph type="ftr" sz="quarter" idx="11"/>
          </p:nvPr>
        </p:nvSpPr>
        <p:spPr>
          <a:xfrm>
            <a:off x="2624326" y="6356351"/>
            <a:ext cx="4433638"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53023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336281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750" y="990600"/>
            <a:ext cx="211455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2900934" y="868680"/>
            <a:ext cx="54864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4/24/2026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016024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89689" y="1123838"/>
            <a:ext cx="221061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8861898" y="758952"/>
            <a:ext cx="288036"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Text Placeholder 2"/>
          <p:cNvSpPr>
            <a:spLocks noGrp="1"/>
          </p:cNvSpPr>
          <p:nvPr>
            <p:ph type="body" idx="1"/>
          </p:nvPr>
        </p:nvSpPr>
        <p:spPr>
          <a:xfrm>
            <a:off x="2901951" y="864108"/>
            <a:ext cx="54864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96849" y="6356351"/>
            <a:ext cx="20574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5586B75A-687E-405C-8A0B-8D00578BA2C3}" type="datetimeFigureOut">
              <a:rPr lang="en-US" dirty="0"/>
              <a:pPr/>
              <a:t>4/24/2026</a:t>
            </a:fld>
            <a:endParaRPr lang="en-US" dirty="0"/>
          </a:p>
        </p:txBody>
      </p:sp>
      <p:sp>
        <p:nvSpPr>
          <p:cNvPr id="5" name="Footer Placeholder 4"/>
          <p:cNvSpPr>
            <a:spLocks noGrp="1"/>
          </p:cNvSpPr>
          <p:nvPr>
            <p:ph type="ftr" sz="quarter" idx="3"/>
          </p:nvPr>
        </p:nvSpPr>
        <p:spPr>
          <a:xfrm>
            <a:off x="2901951" y="6356351"/>
            <a:ext cx="4433638"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7975602" y="6356351"/>
            <a:ext cx="1148195" cy="365125"/>
          </a:xfrm>
          <a:prstGeom prst="rect">
            <a:avLst/>
          </a:prstGeom>
        </p:spPr>
        <p:txBody>
          <a:bodyPr vert="horz" lIns="91440" tIns="45720" rIns="91440" bIns="45720" rtlCol="0" anchor="ctr"/>
          <a:lstStyle>
            <a:lvl1pPr algn="r">
              <a:defRPr sz="11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46463793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C512124-0D13-4ED9-80B7-52AE15B6B4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1A61352-6579-A93D-96CF-221342C64525}"/>
              </a:ext>
            </a:extLst>
          </p:cNvPr>
          <p:cNvPicPr>
            <a:picLocks noChangeAspect="1"/>
          </p:cNvPicPr>
          <p:nvPr/>
        </p:nvPicPr>
        <p:blipFill rotWithShape="1">
          <a:blip r:embed="rId2">
            <a:alphaModFix amt="35000"/>
          </a:blip>
          <a:srcRect r="14334" b="1"/>
          <a:stretch/>
        </p:blipFill>
        <p:spPr>
          <a:xfrm>
            <a:off x="20" y="10"/>
            <a:ext cx="9143980" cy="6857990"/>
          </a:xfrm>
          <a:prstGeom prst="rect">
            <a:avLst/>
          </a:prstGeom>
        </p:spPr>
      </p:pic>
      <p:sp>
        <p:nvSpPr>
          <p:cNvPr id="2" name="Title 1"/>
          <p:cNvSpPr>
            <a:spLocks noGrp="1"/>
          </p:cNvSpPr>
          <p:nvPr>
            <p:ph type="ctrTitle"/>
          </p:nvPr>
        </p:nvSpPr>
        <p:spPr>
          <a:xfrm>
            <a:off x="802386" y="1298448"/>
            <a:ext cx="5486400" cy="3255264"/>
          </a:xfrm>
        </p:spPr>
        <p:txBody>
          <a:bodyPr>
            <a:normAutofit/>
          </a:bodyPr>
          <a:lstStyle/>
          <a:p>
            <a:r>
              <a:rPr lang="en-GB">
                <a:ln w="15875">
                  <a:solidFill>
                    <a:srgbClr val="FFFFFF"/>
                  </a:solidFill>
                </a:ln>
                <a:solidFill>
                  <a:schemeClr val="tx1"/>
                </a:solidFill>
              </a:rPr>
              <a:t>Phonics Screen </a:t>
            </a:r>
          </a:p>
        </p:txBody>
      </p:sp>
      <p:sp>
        <p:nvSpPr>
          <p:cNvPr id="3" name="Subtitle 2"/>
          <p:cNvSpPr>
            <a:spLocks noGrp="1"/>
          </p:cNvSpPr>
          <p:nvPr>
            <p:ph type="subTitle" idx="1"/>
          </p:nvPr>
        </p:nvSpPr>
        <p:spPr>
          <a:xfrm>
            <a:off x="825010" y="4670246"/>
            <a:ext cx="7923453" cy="914400"/>
          </a:xfrm>
        </p:spPr>
        <p:txBody>
          <a:bodyPr>
            <a:normAutofit/>
          </a:bodyPr>
          <a:lstStyle/>
          <a:p>
            <a:r>
              <a:rPr lang="en-GB" dirty="0">
                <a:solidFill>
                  <a:schemeClr val="tx1"/>
                </a:solidFill>
              </a:rPr>
              <a:t>Phonics Screen - </a:t>
            </a:r>
            <a:r>
              <a:rPr lang="en-US" dirty="0"/>
              <a:t>Monday 8 June 2026 -  to Friday 12 June 2026</a:t>
            </a:r>
            <a:endParaRPr lang="en-GB" dirty="0">
              <a:solidFill>
                <a:schemeClr val="tx1"/>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9688" y="1037573"/>
            <a:ext cx="2288335" cy="4601183"/>
          </a:xfrm>
        </p:spPr>
        <p:txBody>
          <a:bodyPr>
            <a:normAutofit/>
          </a:bodyPr>
          <a:lstStyle/>
          <a:p>
            <a:pPr algn="ctr"/>
            <a:r>
              <a:rPr lang="en-GB" sz="4400" b="1" dirty="0">
                <a:solidFill>
                  <a:schemeClr val="tx1"/>
                </a:solidFill>
              </a:rPr>
              <a:t>What is the phonics screen?</a:t>
            </a:r>
            <a:endParaRPr lang="en-US">
              <a:solidFill>
                <a:schemeClr val="tx1"/>
              </a:solidFill>
            </a:endParaRPr>
          </a:p>
        </p:txBody>
      </p:sp>
      <p:sp>
        <p:nvSpPr>
          <p:cNvPr id="21" name="Content Placeholder 2"/>
          <p:cNvSpPr>
            <a:spLocks noGrp="1"/>
          </p:cNvSpPr>
          <p:nvPr>
            <p:ph idx="1"/>
          </p:nvPr>
        </p:nvSpPr>
        <p:spPr>
          <a:xfrm>
            <a:off x="2758177" y="1466"/>
            <a:ext cx="6119003" cy="5120640"/>
          </a:xfrm>
        </p:spPr>
        <p:txBody>
          <a:bodyPr>
            <a:normAutofit/>
          </a:bodyPr>
          <a:lstStyle/>
          <a:p>
            <a:r>
              <a:rPr lang="en-GB" sz="2400" dirty="0">
                <a:solidFill>
                  <a:schemeClr val="tx1"/>
                </a:solidFill>
              </a:rPr>
              <a:t>The phonics screen is designed to confirm whether children’s phonic decoding skills are at an appropriate standard. It will identify pupils who will need extra help to improve their decoding skills.</a:t>
            </a:r>
          </a:p>
          <a:p>
            <a:r>
              <a:rPr lang="en-GB" sz="2400" dirty="0">
                <a:solidFill>
                  <a:schemeClr val="tx1"/>
                </a:solidFill>
              </a:rPr>
              <a:t>Decoding refers to words that can be ‘sounded out’ e.g. Cat; street; bench; loud; splint.</a:t>
            </a:r>
          </a:p>
          <a:p>
            <a:r>
              <a:rPr lang="en-GB" sz="2400" dirty="0">
                <a:solidFill>
                  <a:schemeClr val="tx1"/>
                </a:solidFill>
              </a:rPr>
              <a:t>Irregular words that cannot be sounded out e.g. Come, the, some will not appear on the screen.</a:t>
            </a:r>
          </a:p>
        </p:txBody>
      </p:sp>
      <p:pic>
        <p:nvPicPr>
          <p:cNvPr id="18" name="Picture 21" descr="Diagram&#10;&#10;Description automatically generated">
            <a:extLst>
              <a:ext uri="{FF2B5EF4-FFF2-40B4-BE49-F238E27FC236}">
                <a16:creationId xmlns:a16="http://schemas.microsoft.com/office/drawing/2014/main" id="{CC640BFF-9B5F-EC4F-48BF-434D608E36DB}"/>
              </a:ext>
            </a:extLst>
          </p:cNvPr>
          <p:cNvPicPr>
            <a:picLocks noChangeAspect="1"/>
          </p:cNvPicPr>
          <p:nvPr/>
        </p:nvPicPr>
        <p:blipFill>
          <a:blip r:embed="rId2"/>
          <a:stretch>
            <a:fillRect/>
          </a:stretch>
        </p:blipFill>
        <p:spPr>
          <a:xfrm>
            <a:off x="5069457" y="4279684"/>
            <a:ext cx="3217652" cy="2252406"/>
          </a:xfrm>
          <a:prstGeom prst="rect">
            <a:avLst/>
          </a:prstGeom>
        </p:spPr>
      </p:pic>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1683144"/>
            <a:ext cx="2081191" cy="3491712"/>
          </a:xfrm>
        </p:spPr>
        <p:txBody>
          <a:bodyPr>
            <a:normAutofit/>
          </a:bodyPr>
          <a:lstStyle/>
          <a:p>
            <a:r>
              <a:rPr lang="en-GB" b="1"/>
              <a:t>What is the phonics screen?</a:t>
            </a:r>
          </a:p>
        </p:txBody>
      </p:sp>
      <p:sp>
        <p:nvSpPr>
          <p:cNvPr id="3" name="Content Placeholder 2"/>
          <p:cNvSpPr>
            <a:spLocks noGrp="1"/>
          </p:cNvSpPr>
          <p:nvPr>
            <p:ph idx="1"/>
          </p:nvPr>
        </p:nvSpPr>
        <p:spPr>
          <a:xfrm>
            <a:off x="3659393" y="1711898"/>
            <a:ext cx="4970533" cy="3491713"/>
          </a:xfrm>
        </p:spPr>
        <p:txBody>
          <a:bodyPr vert="horz" lIns="91440" tIns="45720" rIns="91440" bIns="45720" rtlCol="0" anchor="ctr">
            <a:noAutofit/>
          </a:bodyPr>
          <a:lstStyle/>
          <a:p>
            <a:r>
              <a:rPr lang="en-GB" sz="2400" dirty="0"/>
              <a:t>The check consists of 20 real words (dog, card, queen) and 20 non/made up words (</a:t>
            </a:r>
            <a:r>
              <a:rPr lang="en-GB" sz="2400" dirty="0" err="1"/>
              <a:t>dov</a:t>
            </a:r>
            <a:r>
              <a:rPr lang="en-GB" sz="2400" dirty="0"/>
              <a:t>, </a:t>
            </a:r>
            <a:r>
              <a:rPr lang="en-GB" sz="2400" dirty="0" err="1"/>
              <a:t>splog,cheen</a:t>
            </a:r>
            <a:r>
              <a:rPr lang="en-GB" sz="2400" dirty="0"/>
              <a:t>).</a:t>
            </a:r>
          </a:p>
          <a:p>
            <a:r>
              <a:rPr lang="en-GB" sz="2400" dirty="0"/>
              <a:t>The non words are included as they are new words for all the children. This lessens the chance of a bias for children with a good vocabulary and good visual memory for words. It ensures it gives a true reflection of solely the child’s decoding ability.</a:t>
            </a:r>
          </a:p>
          <a:p>
            <a:r>
              <a:rPr lang="en-GB" sz="2400" dirty="0"/>
              <a:t>The screen is administered by Miss Davey. </a:t>
            </a:r>
          </a:p>
          <a:p>
            <a:r>
              <a:rPr lang="en-GB" sz="2400" dirty="0"/>
              <a:t>We complete the screens as a class regularly so the children are used to the format. </a:t>
            </a:r>
          </a:p>
        </p:txBody>
      </p:sp>
      <p:sp>
        <p:nvSpPr>
          <p:cNvPr id="18"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21" descr="Diagram&#10;&#10;Description automatically generated">
            <a:extLst>
              <a:ext uri="{FF2B5EF4-FFF2-40B4-BE49-F238E27FC236}">
                <a16:creationId xmlns:a16="http://schemas.microsoft.com/office/drawing/2014/main" id="{5E3892E5-7992-97EE-2E87-BB640F922FCD}"/>
              </a:ext>
            </a:extLst>
          </p:cNvPr>
          <p:cNvPicPr>
            <a:picLocks noChangeAspect="1"/>
          </p:cNvPicPr>
          <p:nvPr/>
        </p:nvPicPr>
        <p:blipFill>
          <a:blip r:embed="rId2"/>
          <a:stretch>
            <a:fillRect/>
          </a:stretch>
        </p:blipFill>
        <p:spPr>
          <a:xfrm>
            <a:off x="166778" y="4121533"/>
            <a:ext cx="3505199" cy="246806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2171974"/>
            <a:ext cx="2081191" cy="3491712"/>
          </a:xfrm>
        </p:spPr>
        <p:txBody>
          <a:bodyPr>
            <a:normAutofit/>
          </a:bodyPr>
          <a:lstStyle/>
          <a:p>
            <a:pPr algn="ctr"/>
            <a:r>
              <a:rPr lang="en-GB" sz="3600" b="1" dirty="0"/>
              <a:t>What is the phonics screen?</a:t>
            </a:r>
            <a:endParaRPr lang="en-US"/>
          </a:p>
        </p:txBody>
      </p:sp>
      <p:sp>
        <p:nvSpPr>
          <p:cNvPr id="3" name="Content Placeholder 2"/>
          <p:cNvSpPr>
            <a:spLocks noGrp="1"/>
          </p:cNvSpPr>
          <p:nvPr>
            <p:ph idx="1"/>
          </p:nvPr>
        </p:nvSpPr>
        <p:spPr>
          <a:xfrm>
            <a:off x="3242450" y="1812539"/>
            <a:ext cx="5401853" cy="3491713"/>
          </a:xfrm>
        </p:spPr>
        <p:txBody>
          <a:bodyPr vert="horz" lIns="91440" tIns="45720" rIns="91440" bIns="45720" rtlCol="0" anchor="ctr">
            <a:noAutofit/>
          </a:bodyPr>
          <a:lstStyle/>
          <a:p>
            <a:r>
              <a:rPr lang="en-GB" sz="2400" dirty="0"/>
              <a:t>The children will read through cards with the words on to be screened. The non word cards have a picture of an alien .This ensures the children understand it is a non word.</a:t>
            </a:r>
          </a:p>
          <a:p>
            <a:r>
              <a:rPr lang="en-GB" sz="2400" dirty="0"/>
              <a:t>The words become increasingly difficult as they go through the screen. Building up to reading words containing up to 6 sounds or words with more than one syllable. </a:t>
            </a:r>
          </a:p>
          <a:p>
            <a:pPr>
              <a:buNone/>
            </a:pPr>
            <a:endParaRPr lang="en-GB" sz="1800" dirty="0"/>
          </a:p>
        </p:txBody>
      </p:sp>
      <p:sp>
        <p:nvSpPr>
          <p:cNvPr id="12"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4" descr="A picture containing diagram&#10;&#10;Description automatically generated">
            <a:extLst>
              <a:ext uri="{FF2B5EF4-FFF2-40B4-BE49-F238E27FC236}">
                <a16:creationId xmlns:a16="http://schemas.microsoft.com/office/drawing/2014/main" id="{44B8DC5A-B9D2-6018-5DA9-0713753E7731}"/>
              </a:ext>
            </a:extLst>
          </p:cNvPr>
          <p:cNvPicPr>
            <a:picLocks noChangeAspect="1"/>
          </p:cNvPicPr>
          <p:nvPr/>
        </p:nvPicPr>
        <p:blipFill>
          <a:blip r:embed="rId2"/>
          <a:stretch>
            <a:fillRect/>
          </a:stretch>
        </p:blipFill>
        <p:spPr>
          <a:xfrm>
            <a:off x="638265" y="273979"/>
            <a:ext cx="1800225" cy="254317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1683144"/>
            <a:ext cx="2081191" cy="3491712"/>
          </a:xfrm>
        </p:spPr>
        <p:txBody>
          <a:bodyPr>
            <a:normAutofit/>
          </a:bodyPr>
          <a:lstStyle/>
          <a:p>
            <a:r>
              <a:rPr lang="en-GB" sz="3600" b="1" dirty="0"/>
              <a:t>What the children will need to know...</a:t>
            </a:r>
            <a:endParaRPr lang="en-GB" b="1" dirty="0"/>
          </a:p>
        </p:txBody>
      </p:sp>
      <p:sp>
        <p:nvSpPr>
          <p:cNvPr id="3" name="Content Placeholder 2"/>
          <p:cNvSpPr>
            <a:spLocks noGrp="1"/>
          </p:cNvSpPr>
          <p:nvPr>
            <p:ph idx="1"/>
          </p:nvPr>
        </p:nvSpPr>
        <p:spPr>
          <a:xfrm>
            <a:off x="3343091" y="489822"/>
            <a:ext cx="5675023" cy="3462959"/>
          </a:xfrm>
        </p:spPr>
        <p:txBody>
          <a:bodyPr>
            <a:normAutofit/>
          </a:bodyPr>
          <a:lstStyle/>
          <a:p>
            <a:r>
              <a:rPr lang="en-GB" sz="2400" dirty="0"/>
              <a:t>Will need to recognise the sounds on the sound card and be able to blend them together to read real and nonsense words containing up to 5/6 sounds.</a:t>
            </a:r>
          </a:p>
          <a:p>
            <a:r>
              <a:rPr lang="en-GB" sz="2400" dirty="0"/>
              <a:t>They will also need to be able to read words containing more than one syllable.</a:t>
            </a:r>
          </a:p>
          <a:p>
            <a:endParaRPr lang="en-GB" dirty="0"/>
          </a:p>
        </p:txBody>
      </p:sp>
      <p:sp>
        <p:nvSpPr>
          <p:cNvPr id="12"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4" descr="Graphical user interface, application&#10;&#10;Description automatically generated">
            <a:extLst>
              <a:ext uri="{FF2B5EF4-FFF2-40B4-BE49-F238E27FC236}">
                <a16:creationId xmlns:a16="http://schemas.microsoft.com/office/drawing/2014/main" id="{D82F8136-1A97-EC0F-B476-18497C1407A7}"/>
              </a:ext>
            </a:extLst>
          </p:cNvPr>
          <p:cNvPicPr>
            <a:picLocks noChangeAspect="1"/>
          </p:cNvPicPr>
          <p:nvPr/>
        </p:nvPicPr>
        <p:blipFill>
          <a:blip r:embed="rId2"/>
          <a:stretch>
            <a:fillRect/>
          </a:stretch>
        </p:blipFill>
        <p:spPr>
          <a:xfrm>
            <a:off x="3933106" y="3645470"/>
            <a:ext cx="3750693" cy="258630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1683144"/>
            <a:ext cx="2081191" cy="3491712"/>
          </a:xfrm>
        </p:spPr>
        <p:txBody>
          <a:bodyPr>
            <a:normAutofit/>
          </a:bodyPr>
          <a:lstStyle/>
          <a:p>
            <a:r>
              <a:rPr lang="en-GB" dirty="0"/>
              <a:t>How can I help at home?</a:t>
            </a:r>
            <a:br>
              <a:rPr lang="en-GB" dirty="0"/>
            </a:br>
            <a:r>
              <a:rPr lang="en-GB" dirty="0"/>
              <a:t>Recognising the sounds </a:t>
            </a:r>
          </a:p>
        </p:txBody>
      </p:sp>
      <p:sp>
        <p:nvSpPr>
          <p:cNvPr id="3" name="Content Placeholder 2"/>
          <p:cNvSpPr>
            <a:spLocks noGrp="1"/>
          </p:cNvSpPr>
          <p:nvPr>
            <p:ph idx="1"/>
          </p:nvPr>
        </p:nvSpPr>
        <p:spPr>
          <a:xfrm>
            <a:off x="3285582" y="302916"/>
            <a:ext cx="5689400" cy="3491713"/>
          </a:xfrm>
        </p:spPr>
        <p:txBody>
          <a:bodyPr vert="horz" lIns="91440" tIns="45720" rIns="91440" bIns="45720" rtlCol="0" anchor="ctr">
            <a:noAutofit/>
          </a:bodyPr>
          <a:lstStyle/>
          <a:p>
            <a:endParaRPr lang="en-GB" sz="2400" dirty="0"/>
          </a:p>
          <a:p>
            <a:r>
              <a:rPr lang="en-GB" sz="2400" dirty="0"/>
              <a:t>3 steps on reading a word...</a:t>
            </a:r>
          </a:p>
          <a:p>
            <a:pPr marL="457200" indent="-457200">
              <a:buAutoNum type="arabicParenR"/>
            </a:pPr>
            <a:r>
              <a:rPr lang="en-GB" sz="2400" dirty="0"/>
              <a:t>Recognising special friends or chatty friends</a:t>
            </a:r>
          </a:p>
          <a:p>
            <a:pPr marL="457200" indent="-457200">
              <a:buAutoNum type="arabicParenR"/>
            </a:pPr>
            <a:r>
              <a:rPr lang="en-GB" sz="2400" dirty="0"/>
              <a:t>Fred talk – sound the word out</a:t>
            </a:r>
          </a:p>
          <a:p>
            <a:pPr marL="457200" indent="-457200">
              <a:buAutoNum type="arabicParenR"/>
            </a:pPr>
            <a:r>
              <a:rPr lang="en-GB" sz="2400" dirty="0"/>
              <a:t>Read the word.</a:t>
            </a:r>
          </a:p>
          <a:p>
            <a:endParaRPr lang="en-GB" sz="1600"/>
          </a:p>
          <a:p>
            <a:endParaRPr lang="en-GB" sz="1600"/>
          </a:p>
          <a:p>
            <a:endParaRPr lang="en-GB" sz="1600"/>
          </a:p>
          <a:p>
            <a:endParaRPr lang="en-GB" sz="1600"/>
          </a:p>
        </p:txBody>
      </p:sp>
      <p:sp>
        <p:nvSpPr>
          <p:cNvPr id="12"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4" descr="Table&#10;&#10;Description automatically generated">
            <a:extLst>
              <a:ext uri="{FF2B5EF4-FFF2-40B4-BE49-F238E27FC236}">
                <a16:creationId xmlns:a16="http://schemas.microsoft.com/office/drawing/2014/main" id="{08454D16-127B-6885-090D-E781D1A49FC4}"/>
              </a:ext>
            </a:extLst>
          </p:cNvPr>
          <p:cNvPicPr>
            <a:picLocks noChangeAspect="1"/>
          </p:cNvPicPr>
          <p:nvPr/>
        </p:nvPicPr>
        <p:blipFill>
          <a:blip r:embed="rId2"/>
          <a:stretch>
            <a:fillRect/>
          </a:stretch>
        </p:blipFill>
        <p:spPr>
          <a:xfrm>
            <a:off x="3085381" y="2819170"/>
            <a:ext cx="5144218" cy="364943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1683144"/>
            <a:ext cx="2081191" cy="3491712"/>
          </a:xfrm>
        </p:spPr>
        <p:txBody>
          <a:bodyPr>
            <a:normAutofit/>
          </a:bodyPr>
          <a:lstStyle/>
          <a:p>
            <a:r>
              <a:rPr lang="en-GB" dirty="0"/>
              <a:t>How can I help at home?</a:t>
            </a:r>
            <a:br>
              <a:rPr lang="en-GB" dirty="0"/>
            </a:br>
            <a:endParaRPr lang="en-GB" dirty="0"/>
          </a:p>
        </p:txBody>
      </p:sp>
      <p:sp>
        <p:nvSpPr>
          <p:cNvPr id="3" name="Content Placeholder 2"/>
          <p:cNvSpPr>
            <a:spLocks noGrp="1"/>
          </p:cNvSpPr>
          <p:nvPr>
            <p:ph idx="1"/>
          </p:nvPr>
        </p:nvSpPr>
        <p:spPr>
          <a:xfrm>
            <a:off x="3084299" y="2157596"/>
            <a:ext cx="5689400" cy="3491713"/>
          </a:xfrm>
        </p:spPr>
        <p:txBody>
          <a:bodyPr vert="horz" lIns="91440" tIns="45720" rIns="91440" bIns="45720" rtlCol="0" anchor="ctr">
            <a:noAutofit/>
          </a:bodyPr>
          <a:lstStyle/>
          <a:p>
            <a:endParaRPr lang="en-GB" sz="2400" dirty="0"/>
          </a:p>
          <a:p>
            <a:r>
              <a:rPr lang="en-GB" sz="2400" dirty="0"/>
              <a:t>Whenever you read with your child try and go through their sounds and check they know them before they read to you.</a:t>
            </a:r>
          </a:p>
          <a:p>
            <a:r>
              <a:rPr lang="en-GB" sz="2400" dirty="0"/>
              <a:t>This can just take 1 minute before you hear them read of pointing to the sounds and them saying them.</a:t>
            </a:r>
          </a:p>
          <a:p>
            <a:r>
              <a:rPr lang="en-GB" sz="2400" dirty="0"/>
              <a:t>On the blog each week, we will put past phonics screen on for your child to practice at home. </a:t>
            </a:r>
          </a:p>
          <a:p>
            <a:r>
              <a:rPr lang="en-GB" sz="2400" dirty="0"/>
              <a:t>Use the packs which we have made up to practise at home.</a:t>
            </a:r>
          </a:p>
          <a:p>
            <a:r>
              <a:rPr lang="en-GB" sz="2400" dirty="0"/>
              <a:t>Play games like bingo, noughts and crosses with words to remind your children to check for special friends or chatty friends before sounding out.</a:t>
            </a:r>
          </a:p>
          <a:p>
            <a:endParaRPr lang="en-GB" sz="1600" dirty="0"/>
          </a:p>
          <a:p>
            <a:endParaRPr lang="en-GB" sz="1600" dirty="0"/>
          </a:p>
          <a:p>
            <a:endParaRPr lang="en-GB" sz="1600" dirty="0"/>
          </a:p>
          <a:p>
            <a:endParaRPr lang="en-GB" sz="1600" dirty="0"/>
          </a:p>
        </p:txBody>
      </p:sp>
      <p:sp>
        <p:nvSpPr>
          <p:cNvPr id="12"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827287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3156366"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370695" y="1683144"/>
            <a:ext cx="2081191" cy="3491712"/>
          </a:xfrm>
        </p:spPr>
        <p:txBody>
          <a:bodyPr>
            <a:normAutofit/>
          </a:bodyPr>
          <a:lstStyle/>
          <a:p>
            <a:r>
              <a:rPr lang="en-GB" dirty="0"/>
              <a:t>What happens after the screen?</a:t>
            </a:r>
          </a:p>
        </p:txBody>
      </p:sp>
      <p:sp>
        <p:nvSpPr>
          <p:cNvPr id="3" name="Content Placeholder 2"/>
          <p:cNvSpPr>
            <a:spLocks noGrp="1"/>
          </p:cNvSpPr>
          <p:nvPr>
            <p:ph idx="1"/>
          </p:nvPr>
        </p:nvSpPr>
        <p:spPr>
          <a:xfrm>
            <a:off x="3012412" y="1683143"/>
            <a:ext cx="5603136" cy="3491713"/>
          </a:xfrm>
        </p:spPr>
        <p:txBody>
          <a:bodyPr vert="horz" lIns="91440" tIns="45720" rIns="91440" bIns="45720" rtlCol="0" anchor="ctr">
            <a:noAutofit/>
          </a:bodyPr>
          <a:lstStyle/>
          <a:p>
            <a:r>
              <a:rPr lang="en-GB" sz="2400" dirty="0"/>
              <a:t>Your child will receive a score out of 40 depending on how many words they read correctly. You will be informed of </a:t>
            </a:r>
            <a:r>
              <a:rPr lang="en-GB" sz="2400"/>
              <a:t>their score </a:t>
            </a:r>
            <a:r>
              <a:rPr lang="en-GB" sz="2400" dirty="0"/>
              <a:t>in the end of year reports.</a:t>
            </a:r>
          </a:p>
          <a:p>
            <a:r>
              <a:rPr lang="en-GB" sz="2400" dirty="0"/>
              <a:t>Previously a child who has a score or 32 or above is considered to have met the threshold.</a:t>
            </a:r>
          </a:p>
          <a:p>
            <a:r>
              <a:rPr lang="en-GB" sz="2400" dirty="0"/>
              <a:t>If they do not meet the threshold DO NOT WORRY. We will plug the gaps that are shown in their learning during year 2.</a:t>
            </a:r>
          </a:p>
          <a:p>
            <a:r>
              <a:rPr lang="en-GB" sz="2400" dirty="0"/>
              <a:t>Remember the screen only assesses their decoding ability and is not always a reflection of their reading ability as a whole.</a:t>
            </a:r>
          </a:p>
        </p:txBody>
      </p:sp>
      <p:sp>
        <p:nvSpPr>
          <p:cNvPr id="12" name="Freeform: Shape 11">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8392887" y="1056875"/>
            <a:ext cx="75111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A3F38"/>
      </a:dk2>
      <a:lt2>
        <a:srgbClr val="EEEDCB"/>
      </a:lt2>
      <a:accent1>
        <a:srgbClr val="818E9F"/>
      </a:accent1>
      <a:accent2>
        <a:srgbClr val="D26400"/>
      </a:accent2>
      <a:accent3>
        <a:srgbClr val="C3BA45"/>
      </a:accent3>
      <a:accent4>
        <a:srgbClr val="8A8552"/>
      </a:accent4>
      <a:accent5>
        <a:srgbClr val="F3B843"/>
      </a:accent5>
      <a:accent6>
        <a:srgbClr val="786C71"/>
      </a:accent6>
      <a:hlink>
        <a:srgbClr val="46A7CA"/>
      </a:hlink>
      <a:folHlink>
        <a:srgbClr val="B2B2B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9935E573-C197-41A8-BCA1-5D5F62C560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6D47434FED3A418C513D2B21685E56" ma:contentTypeVersion="16" ma:contentTypeDescription="Create a new document." ma:contentTypeScope="" ma:versionID="1054431204ba47686ef0e198b488143e">
  <xsd:schema xmlns:xsd="http://www.w3.org/2001/XMLSchema" xmlns:xs="http://www.w3.org/2001/XMLSchema" xmlns:p="http://schemas.microsoft.com/office/2006/metadata/properties" xmlns:ns2="dcba4951-f2a2-410a-8c73-0e73af43491b" xmlns:ns3="82bf742c-28af-4b22-825a-be22ea25a822" targetNamespace="http://schemas.microsoft.com/office/2006/metadata/properties" ma:root="true" ma:fieldsID="deb4458c262170154e963ec01fb22118" ns2:_="" ns3:_="">
    <xsd:import namespace="dcba4951-f2a2-410a-8c73-0e73af43491b"/>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AutoKeyPoints" minOccurs="0"/>
                <xsd:element ref="ns2:MediaServiceKeyPoint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ba4951-f2a2-410a-8c73-0e73af4349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2bf742c-28af-4b22-825a-be22ea25a822" xsi:nil="true"/>
    <lcf76f155ced4ddcb4097134ff3c332f xmlns="dcba4951-f2a2-410a-8c73-0e73af43491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0AE314-7AF6-41F8-9BF6-CFF04370CD8F}"/>
</file>

<file path=customXml/itemProps2.xml><?xml version="1.0" encoding="utf-8"?>
<ds:datastoreItem xmlns:ds="http://schemas.openxmlformats.org/officeDocument/2006/customXml" ds:itemID="{9BE3C554-A034-4AFB-9001-E8D80F9EAEFE}">
  <ds:schemaRefs>
    <ds:schemaRef ds:uri="http://schemas.microsoft.com/office/infopath/2007/PartnerControls"/>
    <ds:schemaRef ds:uri="http://purl.org/dc/terms/"/>
    <ds:schemaRef ds:uri="95a5f94a-4175-4579-bf7d-6da17538dfc5"/>
    <ds:schemaRef ds:uri="http://purl.org/dc/dcmitype/"/>
    <ds:schemaRef ds:uri="http://schemas.microsoft.com/office/2006/documentManagement/types"/>
    <ds:schemaRef ds:uri="c728d382-a853-4fcd-9a1d-aafe3c20d49a"/>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923D8D6-E73D-46C2-9930-B2CDA1DDEC4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Opulent</Template>
  <TotalTime>218</TotalTime>
  <Words>587</Words>
  <Application>Microsoft Office PowerPoint</Application>
  <PresentationFormat>On-screen Show (4:3)</PresentationFormat>
  <Paragraphs>39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Corbel</vt:lpstr>
      <vt:lpstr>Wingdings 2</vt:lpstr>
      <vt:lpstr>Frame</vt:lpstr>
      <vt:lpstr>Phonics Screen </vt:lpstr>
      <vt:lpstr>What is the phonics screen?</vt:lpstr>
      <vt:lpstr>What is the phonics screen?</vt:lpstr>
      <vt:lpstr>What is the phonics screen?</vt:lpstr>
      <vt:lpstr>What the children will need to know...</vt:lpstr>
      <vt:lpstr>How can I help at home? Recognising the sounds </vt:lpstr>
      <vt:lpstr>How can I help at home? </vt:lpstr>
      <vt:lpstr>What happens after the screen?</vt:lpstr>
    </vt:vector>
  </TitlesOfParts>
  <Company>Chilton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dc:title>
  <dc:creator>H.Whitworth</dc:creator>
  <cp:lastModifiedBy>Eloise Hall</cp:lastModifiedBy>
  <cp:revision>125</cp:revision>
  <dcterms:created xsi:type="dcterms:W3CDTF">2015-12-03T13:02:04Z</dcterms:created>
  <dcterms:modified xsi:type="dcterms:W3CDTF">2026-04-24T13:28:41Z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0x0101003A6D47434FED3A418C513D2B21685E56</vt:lpwstr>
  </property>
  <property fmtid="{D5CDD505-2E9C-101B-9397-08002B2CF9AE}" pid="3" name="Order">
    <vt:r8>7784600</vt:r8>
  </property>
  <property fmtid="{D5CDD505-2E9C-101B-9397-08002B2CF9AE}" pid="4" name="MediaServiceImageTags">
    <vt:lpwstr/>
  </property>
</Properties>
</file>