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24" r:id="rId5"/>
    <p:sldId id="370" r:id="rId6"/>
    <p:sldId id="391" r:id="rId7"/>
    <p:sldId id="401" r:id="rId8"/>
    <p:sldId id="400" r:id="rId9"/>
    <p:sldId id="393" r:id="rId10"/>
    <p:sldId id="392" r:id="rId11"/>
    <p:sldId id="395" r:id="rId12"/>
    <p:sldId id="397" r:id="rId13"/>
    <p:sldId id="398" r:id="rId14"/>
    <p:sldId id="399" r:id="rId15"/>
    <p:sldId id="390" r:id="rId16"/>
  </p:sldIdLst>
  <p:sldSz cx="9144000" cy="6858000" type="screen4x3"/>
  <p:notesSz cx="70866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5DC78F-6D06-365C-48FD-7ECBF1E8FADD}" v="19" dt="2026-10-08T19:20:07.804"/>
    <p1510:client id="{8B3A1EC8-A53B-114B-4DAB-D9876220C92A}" v="389" dt="2026-10-08T19:08:07.8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82" autoAdjust="0"/>
    <p:restoredTop sz="94660"/>
  </p:normalViewPr>
  <p:slideViewPr>
    <p:cSldViewPr snapToGrid="0">
      <p:cViewPr>
        <p:scale>
          <a:sx n="50" d="100"/>
          <a:sy n="50" d="100"/>
        </p:scale>
        <p:origin x="1640" y="4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Rowland-Hill" userId="S::helen.rowland-hill@vikingacademytrust.com::78b1a899-82e3-4f16-afa5-019da823a28a" providerId="AD" clId="Web-{8B3A1EC8-A53B-114B-4DAB-D9876220C92A}"/>
    <pc:docChg chg="addSld modSld">
      <pc:chgData name="Helen Rowland-Hill" userId="S::helen.rowland-hill@vikingacademytrust.com::78b1a899-82e3-4f16-afa5-019da823a28a" providerId="AD" clId="Web-{8B3A1EC8-A53B-114B-4DAB-D9876220C92A}" dt="2026-10-08T19:08:07.840" v="406" actId="20577"/>
      <pc:docMkLst>
        <pc:docMk/>
      </pc:docMkLst>
      <pc:sldChg chg="modSp">
        <pc:chgData name="Helen Rowland-Hill" userId="S::helen.rowland-hill@vikingacademytrust.com::78b1a899-82e3-4f16-afa5-019da823a28a" providerId="AD" clId="Web-{8B3A1EC8-A53B-114B-4DAB-D9876220C92A}" dt="2026-10-08T19:08:07.840" v="406" actId="20577"/>
        <pc:sldMkLst>
          <pc:docMk/>
          <pc:sldMk cId="398517360" sldId="398"/>
        </pc:sldMkLst>
        <pc:spChg chg="mod">
          <ac:chgData name="Helen Rowland-Hill" userId="S::helen.rowland-hill@vikingacademytrust.com::78b1a899-82e3-4f16-afa5-019da823a28a" providerId="AD" clId="Web-{8B3A1EC8-A53B-114B-4DAB-D9876220C92A}" dt="2026-10-08T19:08:07.840" v="406" actId="20577"/>
          <ac:spMkLst>
            <pc:docMk/>
            <pc:sldMk cId="398517360" sldId="398"/>
            <ac:spMk id="3" creationId="{6DFF39C3-8A78-ECF0-66CE-708D53F9070D}"/>
          </ac:spMkLst>
        </pc:spChg>
      </pc:sldChg>
      <pc:sldChg chg="modSp">
        <pc:chgData name="Helen Rowland-Hill" userId="S::helen.rowland-hill@vikingacademytrust.com::78b1a899-82e3-4f16-afa5-019da823a28a" providerId="AD" clId="Web-{8B3A1EC8-A53B-114B-4DAB-D9876220C92A}" dt="2026-10-08T19:05:46.085" v="404" actId="1076"/>
        <pc:sldMkLst>
          <pc:docMk/>
          <pc:sldMk cId="2508742124" sldId="400"/>
        </pc:sldMkLst>
        <pc:spChg chg="mod">
          <ac:chgData name="Helen Rowland-Hill" userId="S::helen.rowland-hill@vikingacademytrust.com::78b1a899-82e3-4f16-afa5-019da823a28a" providerId="AD" clId="Web-{8B3A1EC8-A53B-114B-4DAB-D9876220C92A}" dt="2026-10-08T19:05:37.100" v="401" actId="20577"/>
          <ac:spMkLst>
            <pc:docMk/>
            <pc:sldMk cId="2508742124" sldId="400"/>
            <ac:spMk id="3" creationId="{561B42E9-3AE6-C66B-3859-0FBADA36D49B}"/>
          </ac:spMkLst>
        </pc:spChg>
        <pc:picChg chg="mod">
          <ac:chgData name="Helen Rowland-Hill" userId="S::helen.rowland-hill@vikingacademytrust.com::78b1a899-82e3-4f16-afa5-019da823a28a" providerId="AD" clId="Web-{8B3A1EC8-A53B-114B-4DAB-D9876220C92A}" dt="2026-10-08T19:05:46.085" v="404" actId="1076"/>
          <ac:picMkLst>
            <pc:docMk/>
            <pc:sldMk cId="2508742124" sldId="400"/>
            <ac:picMk id="6" creationId="{42796803-E066-2CF7-65BB-9546BEF0C6D6}"/>
          </ac:picMkLst>
        </pc:picChg>
      </pc:sldChg>
      <pc:sldChg chg="modSp add replId">
        <pc:chgData name="Helen Rowland-Hill" userId="S::helen.rowland-hill@vikingacademytrust.com::78b1a899-82e3-4f16-afa5-019da823a28a" providerId="AD" clId="Web-{8B3A1EC8-A53B-114B-4DAB-D9876220C92A}" dt="2026-10-08T19:04:09.707" v="356" actId="20577"/>
        <pc:sldMkLst>
          <pc:docMk/>
          <pc:sldMk cId="2659660672" sldId="401"/>
        </pc:sldMkLst>
        <pc:spChg chg="mod">
          <ac:chgData name="Helen Rowland-Hill" userId="S::helen.rowland-hill@vikingacademytrust.com::78b1a899-82e3-4f16-afa5-019da823a28a" providerId="AD" clId="Web-{8B3A1EC8-A53B-114B-4DAB-D9876220C92A}" dt="2026-10-08T18:55:18.719" v="154" actId="20577"/>
          <ac:spMkLst>
            <pc:docMk/>
            <pc:sldMk cId="2659660672" sldId="401"/>
            <ac:spMk id="2" creationId="{B18C09D3-998F-B355-6849-F728FF47F00F}"/>
          </ac:spMkLst>
        </pc:spChg>
        <pc:spChg chg="mod">
          <ac:chgData name="Helen Rowland-Hill" userId="S::helen.rowland-hill@vikingacademytrust.com::78b1a899-82e3-4f16-afa5-019da823a28a" providerId="AD" clId="Web-{8B3A1EC8-A53B-114B-4DAB-D9876220C92A}" dt="2026-10-08T19:04:09.707" v="356" actId="20577"/>
          <ac:spMkLst>
            <pc:docMk/>
            <pc:sldMk cId="2659660672" sldId="401"/>
            <ac:spMk id="3" creationId="{6FB2E688-3D5D-AEFD-14EE-81E3C54F01DF}"/>
          </ac:spMkLst>
        </pc:spChg>
        <pc:spChg chg="mod">
          <ac:chgData name="Helen Rowland-Hill" userId="S::helen.rowland-hill@vikingacademytrust.com::78b1a899-82e3-4f16-afa5-019da823a28a" providerId="AD" clId="Web-{8B3A1EC8-A53B-114B-4DAB-D9876220C92A}" dt="2026-10-08T18:53:56.387" v="95" actId="20577"/>
          <ac:spMkLst>
            <pc:docMk/>
            <pc:sldMk cId="2659660672" sldId="401"/>
            <ac:spMk id="4" creationId="{53127108-665D-BCC9-B1CA-D9BF372C5B60}"/>
          </ac:spMkLst>
        </pc:spChg>
      </pc:sldChg>
    </pc:docChg>
  </pc:docChgLst>
  <pc:docChgLst>
    <pc:chgData name="Helen Rowland-Hill" userId="S::helen.rowland-hill@vikingacademytrust.com::78b1a899-82e3-4f16-afa5-019da823a28a" providerId="AD" clId="Web-{125DC78F-6D06-365C-48FD-7ECBF1E8FADD}"/>
    <pc:docChg chg="modSld">
      <pc:chgData name="Helen Rowland-Hill" userId="S::helen.rowland-hill@vikingacademytrust.com::78b1a899-82e3-4f16-afa5-019da823a28a" providerId="AD" clId="Web-{125DC78F-6D06-365C-48FD-7ECBF1E8FADD}" dt="2026-10-08T19:20:07.804" v="20" actId="14100"/>
      <pc:docMkLst>
        <pc:docMk/>
      </pc:docMkLst>
      <pc:sldChg chg="modSp">
        <pc:chgData name="Helen Rowland-Hill" userId="S::helen.rowland-hill@vikingacademytrust.com::78b1a899-82e3-4f16-afa5-019da823a28a" providerId="AD" clId="Web-{125DC78F-6D06-365C-48FD-7ECBF1E8FADD}" dt="2026-10-08T19:20:07.804" v="20" actId="14100"/>
        <pc:sldMkLst>
          <pc:docMk/>
          <pc:sldMk cId="3412572768" sldId="390"/>
        </pc:sldMkLst>
        <pc:spChg chg="mod">
          <ac:chgData name="Helen Rowland-Hill" userId="S::helen.rowland-hill@vikingacademytrust.com::78b1a899-82e3-4f16-afa5-019da823a28a" providerId="AD" clId="Web-{125DC78F-6D06-365C-48FD-7ECBF1E8FADD}" dt="2026-10-08T19:20:07.804" v="20" actId="14100"/>
          <ac:spMkLst>
            <pc:docMk/>
            <pc:sldMk cId="3412572768" sldId="390"/>
            <ac:spMk id="3" creationId="{171954CA-5C38-CDF1-31AE-9A744166E41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08/10/2026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08/10/2026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08/10/2026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A6ACC-431B-4556-A6A9-834D14B61FAE}" type="datetimeFigureOut">
              <a:rPr lang="en-GB" smtClean="0"/>
              <a:pPr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kent.gov.uk/education-and-children/schools/school-places/secondary-school-place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kent.gov.uk/education-and-children/special-educational-needs-and-disabilities/school-aged-children/school-options-for-your-send-child/choose-a-school-for-your-child-with-send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kent.cloud.servelec-synergy.com/Synergy/Admissions.aspx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necourt.kent.sch.uk/admissions/year-6-open-day-wednesday-21-october-2026" TargetMode="External"/><Relationship Id="rId2" Type="http://schemas.openxmlformats.org/officeDocument/2006/relationships/hyperlink" Target="https://www.ccgrammarschool.co.uk/home/open-week-events-october-2026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anwoods.co.uk/attachments/download.asp?file=636&amp;type=pdf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ent.gov.uk/education-and-children/schools/school-places/secondary-school-places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ent.gov.uk/education-and-children/schools/school-places/secondary-school-places#accordion-item-2" TargetMode="External"/><Relationship Id="rId2" Type="http://schemas.openxmlformats.org/officeDocument/2006/relationships/hyperlink" Target="mailto:helen.rowland-hill@chiltonprimary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endParaRPr lang="en-GB" b="1" dirty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en-GB" dirty="0">
              <a:latin typeface="Candara" panose="020E0502030303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ED74CB-31CC-5F2F-A6F5-494E1405DBF0}"/>
              </a:ext>
            </a:extLst>
          </p:cNvPr>
          <p:cNvSpPr txBox="1"/>
          <p:nvPr/>
        </p:nvSpPr>
        <p:spPr>
          <a:xfrm>
            <a:off x="683568" y="332656"/>
            <a:ext cx="7776864" cy="50167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6000" b="1" u="sng" dirty="0">
              <a:latin typeface="Candara" panose="020E0502030303020204" pitchFamily="34" charset="0"/>
              <a:ea typeface="Calibri"/>
              <a:cs typeface="Calibri"/>
            </a:endParaRPr>
          </a:p>
          <a:p>
            <a:pPr algn="ctr"/>
            <a:r>
              <a:rPr lang="en-GB" sz="6000" b="1" dirty="0">
                <a:latin typeface="Candara" panose="020E0502030303020204" pitchFamily="34" charset="0"/>
                <a:ea typeface="Calibri"/>
                <a:cs typeface="Calibri"/>
              </a:rPr>
              <a:t>Secondary School Application Process</a:t>
            </a:r>
          </a:p>
          <a:p>
            <a:pPr algn="ctr"/>
            <a:endParaRPr lang="en-GB" sz="6000" b="1" dirty="0">
              <a:latin typeface="Candara" panose="020E0502030303020204" pitchFamily="34" charset="0"/>
              <a:ea typeface="Calibri"/>
              <a:cs typeface="Calibri"/>
            </a:endParaRPr>
          </a:p>
          <a:p>
            <a:pPr algn="ctr"/>
            <a:r>
              <a:rPr lang="en-GB" sz="4000" b="1" dirty="0">
                <a:latin typeface="Candara" panose="020E0502030303020204" pitchFamily="34" charset="0"/>
                <a:ea typeface="Calibri"/>
                <a:cs typeface="Calibri"/>
              </a:rPr>
              <a:t>Mrs Rowland-Hill</a:t>
            </a:r>
          </a:p>
          <a:p>
            <a:pPr algn="ctr"/>
            <a:r>
              <a:rPr lang="en-GB" sz="4000" b="1" dirty="0">
                <a:latin typeface="Candara" panose="020E0502030303020204" pitchFamily="34" charset="0"/>
                <a:ea typeface="Calibri"/>
                <a:cs typeface="Calibri"/>
              </a:rPr>
              <a:t>(Trust T&amp;L and Year 6 Lead)</a:t>
            </a:r>
          </a:p>
        </p:txBody>
      </p:sp>
    </p:spTree>
    <p:extLst>
      <p:ext uri="{BB962C8B-B14F-4D97-AF65-F5344CB8AC3E}">
        <p14:creationId xmlns:p14="http://schemas.microsoft.com/office/powerpoint/2010/main" val="321113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D822F-EC55-358D-B404-2936496C4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E986218-3C63-025D-1FD2-D6558E9CDB9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2FD1E5-C7A0-70CA-F625-95ECE9595603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Applying for a Year 7 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89742-1A90-266F-F060-17394F6D3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Candara"/>
                <a:cs typeface="Arial"/>
              </a:rPr>
              <a:t>Deadline for ALL applications is: Monday 2</a:t>
            </a:r>
            <a:r>
              <a:rPr lang="en-GB" b="1" baseline="30000" dirty="0">
                <a:latin typeface="Candara"/>
                <a:cs typeface="Arial"/>
              </a:rPr>
              <a:t>nd</a:t>
            </a:r>
            <a:r>
              <a:rPr lang="en-GB" b="1" dirty="0">
                <a:latin typeface="Candara"/>
                <a:cs typeface="Arial"/>
              </a:rPr>
              <a:t> November - </a:t>
            </a:r>
            <a:r>
              <a:rPr lang="en-GB" sz="1800" b="1" dirty="0">
                <a:latin typeface="Candara"/>
                <a:cs typeface="Arial"/>
                <a:hlinkClick r:id="rId2"/>
              </a:rPr>
              <a:t>https://www.kent.gov.uk/education-and-children/schools/school-places/secondary-school-places</a:t>
            </a:r>
            <a:endParaRPr lang="en-GB" b="1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Name 4 preferred secondary schools </a:t>
            </a:r>
          </a:p>
          <a:p>
            <a:r>
              <a:rPr lang="en-GB" b="1" dirty="0">
                <a:latin typeface="Candara"/>
                <a:cs typeface="Arial"/>
              </a:rPr>
              <a:t>Visit as many schools as possible with your child</a:t>
            </a:r>
          </a:p>
          <a:p>
            <a:r>
              <a:rPr lang="en-GB" b="1" dirty="0">
                <a:latin typeface="Candara"/>
                <a:cs typeface="Arial"/>
              </a:rPr>
              <a:t>Check the school’s admission criteria (this can be different for all schools)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E00088-C3CF-DD30-2523-77994DDC3A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092" y="5549879"/>
            <a:ext cx="4255008" cy="117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831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EBFAC-525A-2712-4CFB-924581DDE2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7408CB5-2834-CB53-0EFB-A5D486B386D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2E672E-58BB-6926-F4F5-DC4AD6135EE0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How to choose a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49089-62D3-5A68-7745-15E9238DF0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b="1" dirty="0">
                <a:latin typeface="Candara"/>
                <a:cs typeface="Arial"/>
              </a:rPr>
              <a:t>Think about: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Visiting schools 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Distance from your child’s address 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Transport to school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Support for your child. Contact the school’s SENCO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Challenge for your child (secondary schools offer grammar/scholarship streams for challenge)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All schools (including grammar schools) follow the same National Curriculum</a:t>
            </a: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3997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D3051-860B-B083-CE54-C3161BF35E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3127108-665D-BCC9-B1CA-D9BF372C5B60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8C09D3-998F-B355-6849-F728FF47F00F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>
                <a:latin typeface="Candara"/>
              </a:rPr>
              <a:t>Open Days Coming Up..</a:t>
            </a: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2E688-3D5D-AEFD-14EE-81E3C54F01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b="1" dirty="0" err="1">
                <a:latin typeface="Candara"/>
                <a:cs typeface="Arial"/>
              </a:rPr>
              <a:t>Hartsdown</a:t>
            </a:r>
            <a:r>
              <a:rPr lang="en-GB" b="1" dirty="0">
                <a:latin typeface="Candara"/>
                <a:cs typeface="Arial"/>
              </a:rPr>
              <a:t> – 12th October</a:t>
            </a:r>
            <a:endParaRPr lang="en-US" dirty="0">
              <a:latin typeface="Candara"/>
              <a:cs typeface="Arial"/>
            </a:endParaRPr>
          </a:p>
          <a:p>
            <a:r>
              <a:rPr lang="en-GB" b="1">
                <a:latin typeface="Candara"/>
                <a:cs typeface="Arial"/>
              </a:rPr>
              <a:t>King Ethelbert School – 12th Oct</a:t>
            </a:r>
            <a:endParaRPr lang="en-US">
              <a:latin typeface="Candara"/>
              <a:cs typeface="Arial"/>
            </a:endParaRPr>
          </a:p>
          <a:p>
            <a:r>
              <a:rPr lang="en-GB" b="1">
                <a:latin typeface="Candara"/>
                <a:cs typeface="Arial"/>
              </a:rPr>
              <a:t>Chatham House – 14th/16th/17th October</a:t>
            </a:r>
            <a:endParaRPr lang="en-GB">
              <a:latin typeface="Candara"/>
              <a:cs typeface="Arial"/>
            </a:endParaRPr>
          </a:p>
          <a:p>
            <a:r>
              <a:rPr lang="en-GB" b="1">
                <a:latin typeface="Candara"/>
                <a:cs typeface="Arial"/>
              </a:rPr>
              <a:t>Sandwich – 15th October</a:t>
            </a:r>
            <a:endParaRPr lang="en-GB"/>
          </a:p>
          <a:p>
            <a:r>
              <a:rPr lang="en-GB" b="1">
                <a:latin typeface="Candara"/>
                <a:cs typeface="Arial"/>
              </a:rPr>
              <a:t>Sir Roger Manwood's – 16th October </a:t>
            </a:r>
            <a:endParaRPr lang="en-GB">
              <a:latin typeface="Candara"/>
              <a:cs typeface="Arial"/>
            </a:endParaRPr>
          </a:p>
          <a:p>
            <a:r>
              <a:rPr lang="en-GB" b="1">
                <a:latin typeface="Candara"/>
                <a:cs typeface="Arial"/>
              </a:rPr>
              <a:t>St George's – 21st October </a:t>
            </a:r>
            <a:endParaRPr lang="en-GB" b="1" dirty="0">
              <a:latin typeface="Candara"/>
              <a:cs typeface="Arial"/>
            </a:endParaRPr>
          </a:p>
          <a:p>
            <a:r>
              <a:rPr lang="en-GB" b="1">
                <a:latin typeface="Candara"/>
                <a:cs typeface="Arial"/>
              </a:rPr>
              <a:t>Dane Court – 21st October</a:t>
            </a:r>
            <a:endParaRPr lang="en-GB" b="1" dirty="0">
              <a:latin typeface="Candara"/>
              <a:cs typeface="Arial"/>
            </a:endParaRPr>
          </a:p>
          <a:p>
            <a:r>
              <a:rPr lang="en-GB" b="1">
                <a:latin typeface="Candara"/>
                <a:cs typeface="Arial"/>
              </a:rPr>
              <a:t>Royal Harbour Academy – Contact to make an appointment</a:t>
            </a:r>
            <a:endParaRPr lang="en-GB">
              <a:latin typeface="Candara"/>
              <a:cs typeface="Arial"/>
            </a:endParaRPr>
          </a:p>
          <a:p>
            <a:r>
              <a:rPr lang="en-GB" b="1">
                <a:latin typeface="Candara"/>
                <a:cs typeface="Arial"/>
              </a:rPr>
              <a:t>Ursuline – Contact to make an appointment</a:t>
            </a:r>
            <a:endParaRPr lang="en-US">
              <a:latin typeface="Candara"/>
              <a:cs typeface="Arial"/>
            </a:endParaRPr>
          </a:p>
          <a:p>
            <a:endParaRPr lang="en-GB" b="1" dirty="0">
              <a:latin typeface="Candara"/>
              <a:cs typeface="Arial"/>
            </a:endParaRPr>
          </a:p>
          <a:p>
            <a:endParaRPr lang="en-GB" b="1" dirty="0">
              <a:latin typeface="Candara"/>
              <a:cs typeface="Arial"/>
            </a:endParaRPr>
          </a:p>
          <a:p>
            <a:endParaRPr lang="en-GB" b="1" dirty="0">
              <a:latin typeface="Candara"/>
              <a:cs typeface="Arial"/>
            </a:endParaRPr>
          </a:p>
          <a:p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59660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DB56E-EE3F-8895-C49F-EF3AAD376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1B1F2DC-9667-5065-7A0C-0A80A05F718A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CFF191-B59A-8E6A-C306-AC01078DE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0250"/>
            <a:ext cx="8229600" cy="1287388"/>
          </a:xfrm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marL="457200" lvl="1" algn="ctr"/>
            <a:r>
              <a:rPr lang="en-GB" sz="4000" b="1" dirty="0">
                <a:latin typeface="Candara"/>
                <a:cs typeface="Arial"/>
              </a:rPr>
              <a:t>Applying for a school place - EHCPs</a:t>
            </a:r>
            <a:br>
              <a:rPr lang="en-GB" sz="3200" b="1" dirty="0">
                <a:latin typeface="Candara"/>
                <a:cs typeface="Arial"/>
              </a:rPr>
            </a:b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1B42E9-3AE6-C66B-3859-0FBADA36D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457200" lvl="1" indent="0">
              <a:buNone/>
            </a:pPr>
            <a:endParaRPr lang="en-GB" sz="1600" b="1" dirty="0">
              <a:latin typeface="Candara"/>
              <a:cs typeface="Arial"/>
              <a:hlinkClick r:id="rId2"/>
            </a:endParaRPr>
          </a:p>
          <a:p>
            <a:pPr marL="457200" lvl="1" indent="0">
              <a:buNone/>
            </a:pPr>
            <a:r>
              <a:rPr lang="en-GB" sz="1600" b="1" dirty="0">
                <a:latin typeface="Candara"/>
                <a:cs typeface="Arial"/>
              </a:rPr>
              <a:t>For help and advise please contact your </a:t>
            </a:r>
            <a:r>
              <a:rPr lang="en-GB" sz="1600" b="1">
                <a:latin typeface="Candara"/>
                <a:cs typeface="Arial"/>
              </a:rPr>
              <a:t>school SENCO</a:t>
            </a:r>
            <a:endParaRPr lang="en-GB" sz="1600" b="1" dirty="0">
              <a:latin typeface="Candara"/>
              <a:cs typeface="Arial"/>
            </a:endParaRPr>
          </a:p>
          <a:p>
            <a:pPr marL="457200" lvl="1" indent="0">
              <a:buNone/>
            </a:pPr>
            <a:r>
              <a:rPr lang="en-GB" sz="1600" b="1">
                <a:latin typeface="Candara"/>
                <a:cs typeface="Arial"/>
              </a:rPr>
              <a:t>Chilton – Carly Reavill</a:t>
            </a:r>
            <a:endParaRPr lang="en-GB" sz="1600" b="1" dirty="0">
              <a:latin typeface="Candara"/>
              <a:cs typeface="Arial"/>
            </a:endParaRPr>
          </a:p>
          <a:p>
            <a:pPr marL="457200" lvl="1" indent="0">
              <a:buNone/>
            </a:pPr>
            <a:r>
              <a:rPr lang="en-GB" sz="1600" b="1">
                <a:latin typeface="Candara"/>
                <a:cs typeface="Arial"/>
              </a:rPr>
              <a:t>Upton – Emma Hill</a:t>
            </a:r>
            <a:endParaRPr lang="en-GB" sz="1600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sz="1600" b="1" dirty="0">
              <a:latin typeface="Candara"/>
              <a:cs typeface="Arial"/>
              <a:hlinkClick r:id="rId2"/>
            </a:endParaRPr>
          </a:p>
          <a:p>
            <a:pPr marL="457200" lvl="1" indent="0">
              <a:buNone/>
            </a:pPr>
            <a:r>
              <a:rPr lang="en-GB" sz="1600" b="1" dirty="0">
                <a:latin typeface="Candara"/>
                <a:cs typeface="Arial"/>
                <a:hlinkClick r:id="rId2"/>
              </a:rPr>
              <a:t>https://www.kent.gov.uk/education-and-children/special-educational-needs-and-disabilities/school-aged-children/school-options-for-your-send-child/choose-a-school-for-your-child-with-send</a:t>
            </a:r>
            <a:endParaRPr lang="en-GB" sz="1600" b="1" dirty="0">
              <a:latin typeface="Candara"/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796803-E066-2CF7-65BB-9546BEF0C6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84" y="4027174"/>
            <a:ext cx="7813630" cy="270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742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8C897-C250-061D-F9E2-1366CC88D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F3F24AA-B91C-B8DC-C62A-05D0DFD9D83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707235-83BA-08C8-7B5A-DEADC5F76C99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Application decisions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701FC-ADE7-3989-6752-8977B3FFD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r>
              <a:rPr lang="en-GB" sz="3200" b="1" dirty="0">
                <a:latin typeface="Candara"/>
                <a:cs typeface="Arial"/>
              </a:rPr>
              <a:t>Allocated schools are announced on: </a:t>
            </a:r>
          </a:p>
          <a:p>
            <a:pPr marL="457200" lvl="1" indent="0">
              <a:buNone/>
            </a:pPr>
            <a:endParaRPr lang="en-GB" sz="3200" b="1" dirty="0">
              <a:latin typeface="Candara"/>
              <a:cs typeface="Arial"/>
            </a:endParaRPr>
          </a:p>
          <a:p>
            <a:pPr marL="457200" lvl="1" indent="0">
              <a:buNone/>
            </a:pPr>
            <a:r>
              <a:rPr lang="en-GB" sz="3200" b="1" dirty="0">
                <a:latin typeface="Candara"/>
                <a:cs typeface="Arial"/>
              </a:rPr>
              <a:t>1</a:t>
            </a:r>
            <a:r>
              <a:rPr lang="en-GB" sz="3200" b="1" baseline="30000" dirty="0">
                <a:latin typeface="Candara"/>
                <a:cs typeface="Arial"/>
              </a:rPr>
              <a:t>st</a:t>
            </a:r>
            <a:r>
              <a:rPr lang="en-GB" sz="3200" b="1" dirty="0">
                <a:latin typeface="Candara"/>
                <a:cs typeface="Arial"/>
              </a:rPr>
              <a:t> March via an email directly to you. You can also view your offer online at KCC here - </a:t>
            </a:r>
            <a:r>
              <a:rPr lang="en-GB" sz="3200" b="1" dirty="0">
                <a:latin typeface="Candara"/>
                <a:cs typeface="Arial"/>
                <a:hlinkClick r:id="rId2"/>
              </a:rPr>
              <a:t>https://kent.cloud.servelec-synergy.com/Synergy/Admissions.aspx</a:t>
            </a:r>
            <a:endParaRPr lang="en-GB" sz="3200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27958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2D18CF-95AA-AED1-053A-D44635526B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FDAE2FB-27BC-78C0-19F2-D45439A2A35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7A56AF-FDD6-6D0F-EDCD-A4D6F2145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0250"/>
            <a:ext cx="8229600" cy="1287388"/>
          </a:xfrm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marL="457200" lvl="1" algn="ctr"/>
            <a:r>
              <a:rPr lang="en-GB" sz="4000" b="1" dirty="0">
                <a:latin typeface="Candara"/>
                <a:cs typeface="Arial"/>
              </a:rPr>
              <a:t>What if you do not get the secondary school you wanted?</a:t>
            </a:r>
            <a:br>
              <a:rPr lang="en-GB" sz="3200" b="1" dirty="0">
                <a:latin typeface="Candara"/>
                <a:cs typeface="Arial"/>
              </a:rPr>
            </a:b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281540-5CD4-3E44-1CE1-36B6842FCD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92500"/>
          </a:bodyPr>
          <a:lstStyle/>
          <a:p>
            <a:pPr lvl="1">
              <a:buFontTx/>
              <a:buChar char="-"/>
            </a:pPr>
            <a:r>
              <a:rPr lang="en-GB" sz="3200" b="1" u="sng" dirty="0">
                <a:latin typeface="Candara"/>
                <a:cs typeface="Arial"/>
              </a:rPr>
              <a:t>Do not panic</a:t>
            </a:r>
          </a:p>
          <a:p>
            <a:pPr lvl="1">
              <a:buFontTx/>
              <a:buChar char="-"/>
            </a:pPr>
            <a:r>
              <a:rPr lang="en-GB" sz="3200" b="1" dirty="0">
                <a:latin typeface="Candara"/>
                <a:cs typeface="Arial"/>
              </a:rPr>
              <a:t>Accept the school you have been allocated</a:t>
            </a:r>
          </a:p>
          <a:p>
            <a:pPr lvl="1">
              <a:buFontTx/>
              <a:buChar char="-"/>
            </a:pPr>
            <a:r>
              <a:rPr lang="en-GB" sz="3200" b="1" u="sng" dirty="0">
                <a:latin typeface="Candara"/>
                <a:cs typeface="Arial"/>
              </a:rPr>
              <a:t>Appeal directly </a:t>
            </a:r>
            <a:r>
              <a:rPr lang="en-GB" sz="3200" b="1" dirty="0">
                <a:latin typeface="Candara"/>
                <a:cs typeface="Arial"/>
              </a:rPr>
              <a:t>to the secondary school of your choice.  You will be placed on a waiting list. This can take time.</a:t>
            </a:r>
          </a:p>
          <a:p>
            <a:pPr lvl="1">
              <a:buFontTx/>
              <a:buChar char="-"/>
            </a:pPr>
            <a:r>
              <a:rPr lang="en-GB" sz="3200" b="1" dirty="0">
                <a:latin typeface="Candara"/>
                <a:cs typeface="Arial"/>
              </a:rPr>
              <a:t>Some schools may ask for more information from you to support your appeal.</a:t>
            </a:r>
          </a:p>
          <a:p>
            <a:pPr lvl="1">
              <a:buFontTx/>
              <a:buChar char="-"/>
            </a:pPr>
            <a:r>
              <a:rPr lang="en-GB" sz="3200" b="1" dirty="0">
                <a:latin typeface="Candara"/>
                <a:cs typeface="Arial"/>
              </a:rPr>
              <a:t>This process can take some weeks – all schools are different.  Remain in contact with them.  </a:t>
            </a:r>
          </a:p>
        </p:txBody>
      </p:sp>
    </p:spTree>
    <p:extLst>
      <p:ext uri="{BB962C8B-B14F-4D97-AF65-F5344CB8AC3E}">
        <p14:creationId xmlns:p14="http://schemas.microsoft.com/office/powerpoint/2010/main" val="4152545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1FF900-34AD-D6E8-1E42-C09AAE3C0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210AA2-BAE0-B263-1A5B-4B5FBAEC5B5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B76F82-2985-EAE7-8B9A-DC20B81EF5FE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Kent Test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B5034-734D-747D-FB1F-E92EAB0F8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 b="1" dirty="0">
                <a:latin typeface="Candara"/>
                <a:cs typeface="Arial"/>
              </a:rPr>
              <a:t>Kent Test Results come to you on: </a:t>
            </a:r>
          </a:p>
          <a:p>
            <a:pPr marL="0" indent="0">
              <a:buNone/>
            </a:pPr>
            <a:r>
              <a:rPr lang="en-GB" b="1" dirty="0">
                <a:latin typeface="Candara"/>
                <a:cs typeface="Arial"/>
              </a:rPr>
              <a:t>Thursday 15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 October.  </a:t>
            </a:r>
          </a:p>
          <a:p>
            <a:pPr marL="0" indent="0" algn="ctr">
              <a:buNone/>
            </a:pPr>
            <a:r>
              <a:rPr lang="en-GB" sz="3900" b="1" dirty="0">
                <a:latin typeface="Candara"/>
                <a:cs typeface="Arial"/>
              </a:rPr>
              <a:t>Results will state the letters H or G on the results.  </a:t>
            </a:r>
          </a:p>
          <a:p>
            <a:pPr marL="0" indent="0" algn="ctr">
              <a:buNone/>
            </a:pPr>
            <a:r>
              <a:rPr lang="en-GB" sz="3900" b="1" dirty="0">
                <a:latin typeface="Candara"/>
                <a:cs typeface="Arial"/>
              </a:rPr>
              <a:t>H = High school place / G = Grammar place</a:t>
            </a:r>
            <a:endParaRPr lang="en-GB" b="1" dirty="0">
              <a:latin typeface="Candara"/>
              <a:cs typeface="Arial"/>
            </a:endParaRPr>
          </a:p>
          <a:p>
            <a:pPr marL="0" indent="0">
              <a:buNone/>
            </a:pPr>
            <a:r>
              <a:rPr lang="en-GB" b="1" u="sng" dirty="0">
                <a:latin typeface="Candara"/>
                <a:cs typeface="Arial"/>
              </a:rPr>
              <a:t>Open Days</a:t>
            </a:r>
          </a:p>
          <a:p>
            <a:pPr marL="0" indent="0">
              <a:buNone/>
            </a:pPr>
            <a:r>
              <a:rPr lang="en-GB" b="1" dirty="0">
                <a:latin typeface="Candara"/>
                <a:cs typeface="Arial"/>
              </a:rPr>
              <a:t>Chatham House - 20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 / 22</a:t>
            </a:r>
            <a:r>
              <a:rPr lang="en-GB" b="1" baseline="30000" dirty="0">
                <a:latin typeface="Candara"/>
                <a:cs typeface="Arial"/>
              </a:rPr>
              <a:t>nd</a:t>
            </a:r>
            <a:r>
              <a:rPr lang="en-GB" b="1" dirty="0">
                <a:latin typeface="Candara"/>
                <a:cs typeface="Arial"/>
              </a:rPr>
              <a:t> October </a:t>
            </a:r>
            <a:r>
              <a:rPr lang="en-GB" sz="1200" b="1" dirty="0">
                <a:latin typeface="Candara"/>
                <a:cs typeface="Arial"/>
                <a:hlinkClick r:id="rId2"/>
              </a:rPr>
              <a:t>https://www.ccgrammarschool.co.uk/home/open-week-events-october-2026/</a:t>
            </a:r>
            <a:endParaRPr lang="en-GB" b="1" dirty="0">
              <a:latin typeface="Candara"/>
              <a:cs typeface="Arial"/>
            </a:endParaRPr>
          </a:p>
          <a:p>
            <a:pPr marL="0" indent="0">
              <a:buNone/>
            </a:pPr>
            <a:r>
              <a:rPr lang="en-GB" b="1" dirty="0">
                <a:latin typeface="Candara"/>
                <a:cs typeface="Arial"/>
              </a:rPr>
              <a:t>Dane Court – 21st October </a:t>
            </a:r>
            <a:r>
              <a:rPr lang="en-GB" sz="1200" b="1" dirty="0">
                <a:latin typeface="Candara"/>
                <a:cs typeface="Arial"/>
                <a:hlinkClick r:id="rId3"/>
              </a:rPr>
              <a:t>https://www.danecourt.kent.sch.uk/admissions/year-6-open-day-wednesday-21-october-2026</a:t>
            </a:r>
            <a:endParaRPr lang="en-GB" sz="1200" b="1" dirty="0">
              <a:latin typeface="Candara"/>
              <a:cs typeface="Arial"/>
            </a:endParaRPr>
          </a:p>
          <a:p>
            <a:pPr marL="0" indent="0">
              <a:buNone/>
            </a:pPr>
            <a:r>
              <a:rPr lang="en-GB" b="1" dirty="0">
                <a:latin typeface="Candara"/>
                <a:cs typeface="Arial"/>
              </a:rPr>
              <a:t>Sir Roger </a:t>
            </a:r>
            <a:r>
              <a:rPr lang="en-GB" b="1" dirty="0" err="1">
                <a:latin typeface="Candara"/>
                <a:cs typeface="Arial"/>
              </a:rPr>
              <a:t>Manwood’s</a:t>
            </a:r>
            <a:r>
              <a:rPr lang="en-GB" b="1" dirty="0">
                <a:latin typeface="Candara"/>
                <a:cs typeface="Arial"/>
              </a:rPr>
              <a:t> 16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 October </a:t>
            </a:r>
            <a:r>
              <a:rPr lang="en-GB" sz="1400" b="1" dirty="0">
                <a:latin typeface="Candara"/>
                <a:cs typeface="Arial"/>
                <a:hlinkClick r:id="rId4"/>
              </a:rPr>
              <a:t>https://www.manwoods.co.uk/attachments/download.asp?file=636&amp;type=pdf</a:t>
            </a:r>
            <a:endParaRPr lang="en-GB" sz="1400" b="1" dirty="0">
              <a:latin typeface="Candara"/>
              <a:cs typeface="Arial"/>
            </a:endParaRPr>
          </a:p>
          <a:p>
            <a:pPr marL="0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8175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DD81A-337F-2943-49E6-FDE9E55FE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464542-560C-F2A7-3F1E-05BEECCDCAA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D33955-1A25-2CCC-9EC2-5227CE99B2FC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andara" pitchFamily="34" charset="0"/>
              </a:rPr>
              <a:t>Appealing for a grammar school 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5DF74A-46DE-1CDC-22CF-E3749530B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Candara"/>
                <a:cs typeface="Arial"/>
              </a:rPr>
              <a:t>Deadline for ALL applications is: </a:t>
            </a:r>
          </a:p>
          <a:p>
            <a:pPr marL="0" indent="0" algn="ctr">
              <a:buNone/>
            </a:pPr>
            <a:r>
              <a:rPr lang="en-GB" b="1" dirty="0">
                <a:latin typeface="Candara"/>
                <a:cs typeface="Arial"/>
              </a:rPr>
              <a:t>Monday 2</a:t>
            </a:r>
            <a:r>
              <a:rPr lang="en-GB" b="1" baseline="30000" dirty="0">
                <a:latin typeface="Candara"/>
                <a:cs typeface="Arial"/>
              </a:rPr>
              <a:t>nd</a:t>
            </a:r>
            <a:r>
              <a:rPr lang="en-GB" b="1" dirty="0">
                <a:latin typeface="Candara"/>
                <a:cs typeface="Arial"/>
              </a:rPr>
              <a:t> November </a:t>
            </a:r>
          </a:p>
          <a:p>
            <a:pPr marL="0" indent="0" algn="ctr">
              <a:buNone/>
            </a:pPr>
            <a:r>
              <a:rPr lang="en-GB" sz="1800" b="1" dirty="0">
                <a:latin typeface="Candara"/>
                <a:cs typeface="Arial"/>
                <a:hlinkClick r:id="rId2"/>
              </a:rPr>
              <a:t>https://www.kent.gov.uk/education-and-children/schools/school-places/secondary-school-places</a:t>
            </a:r>
            <a:endParaRPr lang="en-GB" b="1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Name 3 preferred secondary schools with your 4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 school choice being a grammar</a:t>
            </a:r>
          </a:p>
          <a:p>
            <a:pPr marL="0" indent="0">
              <a:buNone/>
            </a:pPr>
            <a:endParaRPr lang="en-GB" b="1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This </a:t>
            </a:r>
            <a:r>
              <a:rPr lang="en-GB" b="1" u="sng" dirty="0">
                <a:latin typeface="Candara"/>
                <a:cs typeface="Arial"/>
              </a:rPr>
              <a:t>must</a:t>
            </a:r>
            <a:r>
              <a:rPr lang="en-GB" b="1" dirty="0">
                <a:latin typeface="Candara"/>
                <a:cs typeface="Arial"/>
              </a:rPr>
              <a:t> be your fourth choice if you have been given an H in the Kent Test result.  </a:t>
            </a:r>
          </a:p>
          <a:p>
            <a:pPr marL="0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70562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73BEE3-5C21-0547-96AA-DA844981F8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A67488E-6FCF-A9E3-3754-CE658C7ED74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E058D4-C4C4-C300-A395-B9D79F3B4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0250"/>
            <a:ext cx="8229600" cy="1287388"/>
          </a:xfrm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marL="457200" lvl="1" algn="ctr"/>
            <a:r>
              <a:rPr lang="en-GB" sz="4000" b="1" dirty="0">
                <a:latin typeface="Candara"/>
                <a:cs typeface="Arial"/>
              </a:rPr>
              <a:t>Appealing for a grammar school place</a:t>
            </a:r>
            <a:br>
              <a:rPr lang="en-GB" sz="3200" b="1" dirty="0">
                <a:latin typeface="Candara"/>
                <a:cs typeface="Arial"/>
              </a:rPr>
            </a:b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F39C3-8A78-ECF0-66CE-708D53F90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92091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lvl="1">
              <a:buFontTx/>
              <a:buChar char="-"/>
            </a:pPr>
            <a:r>
              <a:rPr lang="en-GB" sz="3200" b="1" u="sng" dirty="0">
                <a:latin typeface="Candara"/>
                <a:cs typeface="Arial"/>
              </a:rPr>
              <a:t>Do not panic</a:t>
            </a:r>
          </a:p>
          <a:p>
            <a:pPr lvl="1">
              <a:buFontTx/>
              <a:buChar char="-"/>
            </a:pPr>
            <a:r>
              <a:rPr lang="en-GB" sz="3200" b="1" dirty="0">
                <a:latin typeface="Candara"/>
                <a:cs typeface="Arial"/>
              </a:rPr>
              <a:t>Accept the school you have been allocated</a:t>
            </a:r>
          </a:p>
          <a:p>
            <a:pPr marL="457200" lvl="1" indent="0">
              <a:buNone/>
            </a:pPr>
            <a:r>
              <a:rPr lang="en-GB" sz="3200" b="1" u="sng" dirty="0">
                <a:latin typeface="Candara"/>
                <a:cs typeface="Arial"/>
              </a:rPr>
              <a:t>Parental Appeal</a:t>
            </a:r>
          </a:p>
          <a:p>
            <a:pPr marL="457200" lvl="1" indent="0">
              <a:buNone/>
            </a:pPr>
            <a:r>
              <a:rPr lang="en-GB" sz="3200" b="1" dirty="0">
                <a:latin typeface="Candara"/>
                <a:cs typeface="Arial"/>
              </a:rPr>
              <a:t>Appeal directly to the grammar school you want.  Check their admission criteria as they are all different. Each grammar school asks for different information. All parental appeals will be given a </a:t>
            </a:r>
            <a:r>
              <a:rPr lang="en-GB" sz="3200" b="1">
                <a:latin typeface="Candara"/>
                <a:cs typeface="Arial"/>
              </a:rPr>
              <a:t>date for each appeal. Additional information (mock SATs results, reading ages, letters can be provided </a:t>
            </a:r>
            <a:r>
              <a:rPr lang="en-GB" sz="3200" b="1" dirty="0">
                <a:latin typeface="Candara"/>
                <a:cs typeface="Arial"/>
              </a:rPr>
              <a:t>to support your parental appeal). </a:t>
            </a:r>
          </a:p>
          <a:p>
            <a:pPr marL="457200" lvl="1" indent="0">
              <a:buNone/>
            </a:pPr>
            <a:r>
              <a:rPr lang="en-GB" sz="3200" b="1" u="sng" dirty="0">
                <a:latin typeface="Candara"/>
                <a:cs typeface="Arial"/>
              </a:rPr>
              <a:t> </a:t>
            </a:r>
            <a:endParaRPr lang="en-GB" sz="3200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8517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5AE40-B3F9-08F0-48EB-E91109F4B4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1FCC3A7-5208-99CB-2182-71B0726D7CC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054BAA-620F-E09E-A2E3-51CC7AFD6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0250"/>
            <a:ext cx="8229600" cy="1287388"/>
          </a:xfrm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457200" lvl="1" algn="ctr"/>
            <a:r>
              <a:rPr lang="en-GB" sz="4000" b="1" dirty="0">
                <a:latin typeface="Candara"/>
                <a:cs typeface="Arial"/>
              </a:rPr>
              <a:t>Important dates</a:t>
            </a:r>
            <a:br>
              <a:rPr lang="en-GB" sz="3200" b="1" dirty="0">
                <a:latin typeface="Candara"/>
                <a:cs typeface="Arial"/>
              </a:rPr>
            </a:b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5E0BA-640B-973C-396D-AD62747377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en-GB" sz="3200" b="1" dirty="0">
                <a:latin typeface="Candara"/>
                <a:cs typeface="Arial"/>
              </a:rPr>
              <a:t>Kent Test Deadline – 15</a:t>
            </a:r>
            <a:r>
              <a:rPr lang="en-GB" sz="3200" b="1" baseline="30000" dirty="0">
                <a:latin typeface="Candara"/>
                <a:cs typeface="Arial"/>
              </a:rPr>
              <a:t>th</a:t>
            </a:r>
            <a:r>
              <a:rPr lang="en-GB" sz="3200" b="1" dirty="0">
                <a:latin typeface="Candara"/>
                <a:cs typeface="Arial"/>
              </a:rPr>
              <a:t> October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3200" b="1" dirty="0">
                <a:latin typeface="Candara"/>
                <a:cs typeface="Arial"/>
              </a:rPr>
              <a:t>Year 7 application deadline - 2</a:t>
            </a:r>
            <a:r>
              <a:rPr lang="en-GB" sz="3200" b="1" baseline="30000" dirty="0">
                <a:latin typeface="Candara"/>
                <a:cs typeface="Arial"/>
              </a:rPr>
              <a:t>nd</a:t>
            </a:r>
            <a:r>
              <a:rPr lang="en-GB" sz="3200" b="1" dirty="0">
                <a:latin typeface="Candara"/>
                <a:cs typeface="Arial"/>
              </a:rPr>
              <a:t> November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3200" b="1" dirty="0">
                <a:latin typeface="Candara"/>
                <a:cs typeface="Arial"/>
              </a:rPr>
              <a:t>School allocations emailed to you - 1</a:t>
            </a:r>
            <a:r>
              <a:rPr lang="en-GB" sz="3200" b="1" baseline="30000" dirty="0">
                <a:latin typeface="Candara"/>
                <a:cs typeface="Arial"/>
              </a:rPr>
              <a:t>st</a:t>
            </a:r>
            <a:r>
              <a:rPr lang="en-GB" sz="3200" b="1" dirty="0">
                <a:latin typeface="Candara"/>
                <a:cs typeface="Arial"/>
              </a:rPr>
              <a:t> March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3200" b="1" dirty="0">
                <a:latin typeface="Candara"/>
                <a:cs typeface="Arial"/>
              </a:rPr>
              <a:t>Appeal deadlines – these are all different depending on the school you are appealing for.  Contact the school directly.</a:t>
            </a:r>
          </a:p>
        </p:txBody>
      </p:sp>
    </p:spTree>
    <p:extLst>
      <p:ext uri="{BB962C8B-B14F-4D97-AF65-F5344CB8AC3E}">
        <p14:creationId xmlns:p14="http://schemas.microsoft.com/office/powerpoint/2010/main" val="2236379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81915-5DDB-5499-57D5-87D8280F4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AC4D5BE-BD33-BEB6-886C-E334F85CF68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570FAF-795A-038F-BCF1-956448C15C07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/>
              </a:rPr>
              <a:t>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954CA-5C38-CDF1-31AE-9A744166E4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32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endParaRPr lang="en-GB" b="1" dirty="0">
              <a:latin typeface="Candara" panose="020E0502030303020204" pitchFamily="34" charset="0"/>
              <a:cs typeface="Arial"/>
            </a:endParaRPr>
          </a:p>
          <a:p>
            <a:pPr marL="0" indent="0" algn="ctr">
              <a:buNone/>
            </a:pPr>
            <a:r>
              <a:rPr lang="en-GB" b="1" dirty="0">
                <a:latin typeface="Candara" panose="020E0502030303020204" pitchFamily="34" charset="0"/>
                <a:cs typeface="Arial"/>
              </a:rPr>
              <a:t>Helen Rowland-Hill – Trust Teaching and Learning Lead and Year 6 Lead</a:t>
            </a:r>
          </a:p>
          <a:p>
            <a:pPr marL="0" indent="0" algn="ctr">
              <a:buNone/>
            </a:pPr>
            <a:r>
              <a:rPr lang="en-GB" b="1" dirty="0">
                <a:latin typeface="Candara"/>
                <a:cs typeface="Arial"/>
                <a:hlinkClick r:id="rId2"/>
              </a:rPr>
              <a:t>helen.rowland-hill@chiltonprimary.co.uk</a:t>
            </a:r>
            <a:endParaRPr lang="en-GB" b="1">
              <a:latin typeface="Candara" panose="020E0502030303020204" pitchFamily="34" charset="0"/>
              <a:cs typeface="Arial"/>
            </a:endParaRPr>
          </a:p>
          <a:p>
            <a:pPr marL="0" indent="0" algn="ctr">
              <a:buNone/>
            </a:pPr>
            <a:endParaRPr lang="en-GB" b="1" dirty="0">
              <a:latin typeface="Candara" panose="020E0502030303020204" pitchFamily="34" charset="0"/>
              <a:cs typeface="Arial"/>
            </a:endParaRPr>
          </a:p>
          <a:p>
            <a:pPr marL="0" indent="0" algn="ctr">
              <a:buNone/>
            </a:pPr>
            <a:r>
              <a:rPr lang="en-GB" b="1" dirty="0">
                <a:latin typeface="Candara"/>
                <a:cs typeface="Arial"/>
              </a:rPr>
              <a:t>KCC - </a:t>
            </a:r>
            <a:r>
              <a:rPr lang="en-GB" b="1" dirty="0">
                <a:latin typeface="Candara"/>
                <a:cs typeface="Arial"/>
                <a:hlinkClick r:id="rId3"/>
              </a:rPr>
              <a:t>https://www.kent.gov.uk/education-and-children/schools/school-places/secondary-school-places#accordion-item-2</a:t>
            </a:r>
            <a:endParaRPr lang="en-GB" b="1" dirty="0">
              <a:latin typeface="Candara"/>
              <a:cs typeface="Arial"/>
            </a:endParaRPr>
          </a:p>
          <a:p>
            <a:pPr marL="0" indent="0" algn="ctr">
              <a:buNone/>
            </a:pPr>
            <a:r>
              <a:rPr lang="en-GB" sz="4800" b="1" dirty="0">
                <a:latin typeface="Candara" panose="020E0502030303020204" pitchFamily="34" charset="0"/>
                <a:cs typeface="Arial"/>
              </a:rPr>
              <a:t>Any questions?</a:t>
            </a:r>
          </a:p>
          <a:p>
            <a:pPr marL="0" indent="0" algn="ctr">
              <a:buNone/>
            </a:pPr>
            <a:endParaRPr lang="en-GB" b="1" dirty="0">
              <a:latin typeface="Candara" panose="020E0502030303020204" pitchFamily="34" charset="0"/>
              <a:cs typeface="Arial"/>
            </a:endParaRPr>
          </a:p>
          <a:p>
            <a:pPr marL="0" indent="0">
              <a:buNone/>
            </a:pPr>
            <a:endParaRPr lang="en-GB" b="1" dirty="0">
              <a:latin typeface="Candara" panose="020E0502030303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12572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E091CE2BECDA4DBB062333C5CAADA0" ma:contentTypeVersion="18" ma:contentTypeDescription="Create a new document." ma:contentTypeScope="" ma:versionID="24824341323a85c301e3cf61d130d115">
  <xsd:schema xmlns:xsd="http://www.w3.org/2001/XMLSchema" xmlns:xs="http://www.w3.org/2001/XMLSchema" xmlns:p="http://schemas.microsoft.com/office/2006/metadata/properties" xmlns:ns2="384014ee-d2c9-499a-9153-792025a5fd0d" xmlns:ns3="82bf742c-28af-4b22-825a-be22ea25a822" targetNamespace="http://schemas.microsoft.com/office/2006/metadata/properties" ma:root="true" ma:fieldsID="4b2233439311a48b65f32839a2947a74" ns2:_="" ns3:_="">
    <xsd:import namespace="384014ee-d2c9-499a-9153-792025a5fd0d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14ee-d2c9-499a-9153-792025a5fd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bf742c-28af-4b22-825a-be22ea25a822" xsi:nil="true"/>
    <lcf76f155ced4ddcb4097134ff3c332f xmlns="384014ee-d2c9-499a-9153-792025a5fd0d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52D3173-3E6A-4BCA-AB43-30EBF74902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84014ee-d2c9-499a-9153-792025a5fd0d"/>
    <ds:schemaRef ds:uri="82bf742c-28af-4b22-825a-be22ea25a8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24CA22E-4D88-409F-80A7-B66DFCD06F95}">
  <ds:schemaRefs>
    <ds:schemaRef ds:uri="http://schemas.microsoft.com/office/2006/metadata/properties"/>
    <ds:schemaRef ds:uri="http://schemas.microsoft.com/office/infopath/2007/PartnerControls"/>
    <ds:schemaRef ds:uri="95a5f94a-4175-4579-bf7d-6da17538dfc5"/>
    <ds:schemaRef ds:uri="c728d382-a853-4fcd-9a1d-aafe3c20d49a"/>
    <ds:schemaRef ds:uri="82bf742c-28af-4b22-825a-be22ea25a822"/>
    <ds:schemaRef ds:uri="384014ee-d2c9-499a-9153-792025a5fd0d"/>
  </ds:schemaRefs>
</ds:datastoreItem>
</file>

<file path=customXml/itemProps3.xml><?xml version="1.0" encoding="utf-8"?>
<ds:datastoreItem xmlns:ds="http://schemas.openxmlformats.org/officeDocument/2006/customXml" ds:itemID="{5A483EBC-B982-4A9E-90B8-FE090992BE0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620</Words>
  <Application>Microsoft Office PowerPoint</Application>
  <PresentationFormat>On-screen Show (4:3)</PresentationFormat>
  <Paragraphs>70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Applying for a Year 7 place</vt:lpstr>
      <vt:lpstr>How to choose a school</vt:lpstr>
      <vt:lpstr>Open Days Coming Up..</vt:lpstr>
      <vt:lpstr>Applying for a school place - EHCPs </vt:lpstr>
      <vt:lpstr>Application decisions </vt:lpstr>
      <vt:lpstr>What if you do not get the secondary school you wanted? </vt:lpstr>
      <vt:lpstr>Kent Test Results</vt:lpstr>
      <vt:lpstr>Appealing for a grammar school place</vt:lpstr>
      <vt:lpstr>Appealing for a grammar school place </vt:lpstr>
      <vt:lpstr>Important dates </vt:lpstr>
      <vt:lpstr>Contact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British Values and The Chilton Way</dc:title>
  <dc:creator>The Headteacher</dc:creator>
  <cp:lastModifiedBy>Helen Rowland-Hill</cp:lastModifiedBy>
  <cp:revision>167</cp:revision>
  <cp:lastPrinted>2026-03-06T13:36:57Z</cp:lastPrinted>
  <dcterms:created xsi:type="dcterms:W3CDTF">2016-09-18T16:49:44Z</dcterms:created>
  <dcterms:modified xsi:type="dcterms:W3CDTF">2026-10-08T19:20:16Z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0x010100BDE091CE2BECDA4DBB062333C5CAADA0</vt:lpwstr>
  </property>
  <property fmtid="{D5CDD505-2E9C-101B-9397-08002B2CF9AE}" pid="3" name="MediaServiceImageTags">
    <vt:lpwstr/>
  </property>
</Properties>
</file>