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8"/>
  </p:notesMasterIdLst>
  <p:handoutMasterIdLst>
    <p:handoutMasterId r:id="rId29"/>
  </p:handoutMasterIdLst>
  <p:sldIdLst>
    <p:sldId id="257" r:id="rId5"/>
    <p:sldId id="296" r:id="rId6"/>
    <p:sldId id="297" r:id="rId7"/>
    <p:sldId id="298" r:id="rId8"/>
    <p:sldId id="299" r:id="rId9"/>
    <p:sldId id="314" r:id="rId10"/>
    <p:sldId id="308" r:id="rId11"/>
    <p:sldId id="320" r:id="rId12"/>
    <p:sldId id="300" r:id="rId13"/>
    <p:sldId id="315" r:id="rId14"/>
    <p:sldId id="301" r:id="rId15"/>
    <p:sldId id="302" r:id="rId16"/>
    <p:sldId id="303" r:id="rId17"/>
    <p:sldId id="311" r:id="rId18"/>
    <p:sldId id="313" r:id="rId19"/>
    <p:sldId id="316" r:id="rId20"/>
    <p:sldId id="317" r:id="rId21"/>
    <p:sldId id="318" r:id="rId22"/>
    <p:sldId id="319" r:id="rId23"/>
    <p:sldId id="304" r:id="rId24"/>
    <p:sldId id="312" r:id="rId25"/>
    <p:sldId id="305" r:id="rId26"/>
    <p:sldId id="306" r:id="rId27"/>
  </p:sldIdLst>
  <p:sldSz cx="9144000" cy="6858000" type="screen4x3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21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327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879108-7087-4EFE-9119-B38362735958}" type="datetimeFigureOut">
              <a:rPr lang="en-GB" smtClean="0"/>
              <a:pPr/>
              <a:t>04/09/2026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327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80A9F-20EF-491D-8E1C-DD2B4BF5DA3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1329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401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EABF7-AE1C-43B7-8B7C-A5CC83A81632}" type="datetimeFigureOut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15154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D024E-DE3D-40DC-B495-40864FA4AF2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236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AE11-B6DC-4C61-A2D1-E18D84680717}" type="datetime1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9388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8B56-9058-40D2-B429-CCF9C3D3AD4C}" type="datetime1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897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9A08-147B-4B07-ADCF-349A7E8600EE}" type="datetime1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1287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BF6B-D2B2-46F5-BBF4-E122230693ED}" type="datetime1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190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8AE87-5B32-4E06-B1DD-4A4F88971715}" type="datetime1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738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8DF8E-BFB6-4AE3-8FBD-FDB709EF93E7}" type="datetime1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2619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D3F48-9DE4-45A4-8E20-A030A87946C3}" type="datetime1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2316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59D7C-E328-442F-A26A-DC15CC357BAC}" type="datetime1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00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FCB4-F326-4DAC-9A0F-BB8CD794FAA5}" type="datetime1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9150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FA98C-54AC-48EE-BBB5-4C8900833617}" type="datetime1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4569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B02AC-DA77-4A27-BA3F-8BC0923321AF}" type="datetime1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188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E04C-0270-4028-9D8B-8A0FDC8B8622}" type="datetime1">
              <a:rPr lang="en-GB" smtClean="0"/>
              <a:pPr/>
              <a:t>04/09/2026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925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345188"/>
            <a:ext cx="8496944" cy="6048672"/>
          </a:xfrm>
          <a:solidFill>
            <a:schemeClr val="tx2">
              <a:lumMod val="20000"/>
              <a:lumOff val="80000"/>
            </a:schemeClr>
          </a:solidFill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0" indent="-685800"/>
            <a:r>
              <a:rPr lang="en-GB" sz="5400" b="1" u="sng" dirty="0">
                <a:solidFill>
                  <a:srgbClr val="002060"/>
                </a:solidFill>
                <a:latin typeface="Candara" panose="020E0502030303020204" pitchFamily="34" charset="0"/>
              </a:rPr>
              <a:t>Carroty Wood 2026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9512" y="5521039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7" name="Title 4"/>
          <p:cNvSpPr txBox="1">
            <a:spLocks/>
          </p:cNvSpPr>
          <p:nvPr/>
        </p:nvSpPr>
        <p:spPr>
          <a:xfrm>
            <a:off x="755576" y="2924944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026" name="Picture 2" descr="K:\1KATELAW\LOGO\CPS 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18351"/>
            <a:ext cx="1426666" cy="1465225"/>
          </a:xfrm>
          <a:prstGeom prst="rect">
            <a:avLst/>
          </a:prstGeom>
          <a:noFill/>
        </p:spPr>
      </p:pic>
      <p:pic>
        <p:nvPicPr>
          <p:cNvPr id="9" name="Picture 8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7619628" y="170585"/>
            <a:ext cx="1389112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itle 4"/>
          <p:cNvSpPr txBox="1">
            <a:spLocks/>
          </p:cNvSpPr>
          <p:nvPr/>
        </p:nvSpPr>
        <p:spPr>
          <a:xfrm>
            <a:off x="1259632" y="1772816"/>
            <a:ext cx="6408712" cy="7499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1" i="0" u="sng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sp>
        <p:nvSpPr>
          <p:cNvPr id="12" name="Title 4"/>
          <p:cNvSpPr txBox="1">
            <a:spLocks/>
          </p:cNvSpPr>
          <p:nvPr/>
        </p:nvSpPr>
        <p:spPr>
          <a:xfrm>
            <a:off x="969368" y="3641464"/>
            <a:ext cx="7344816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Year 6 Residential Trip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400" b="1" u="sng" noProof="0" dirty="0">
              <a:solidFill>
                <a:srgbClr val="C00000"/>
              </a:solidFill>
              <a:latin typeface="Candara" pitchFamily="34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One</a:t>
            </a:r>
            <a:r>
              <a:rPr kumimoji="0" lang="en-GB" sz="2400" b="1" i="0" u="sng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 Childhood, One Chance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AAB35C-A112-BD74-A203-737C351269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3693" y="1235697"/>
            <a:ext cx="5196613" cy="247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Agenda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>
              <a:buFontTx/>
              <a:buChar char="•"/>
              <a:defRPr/>
            </a:pPr>
            <a:r>
              <a:rPr lang="en-GB" altLang="en-US" b="1" dirty="0"/>
              <a:t>Dates</a:t>
            </a:r>
          </a:p>
          <a:p>
            <a:pPr algn="ctr">
              <a:buFontTx/>
              <a:buChar char="•"/>
              <a:defRPr/>
            </a:pPr>
            <a:r>
              <a:rPr lang="en-GB" altLang="en-US" b="1" dirty="0"/>
              <a:t>Staffing</a:t>
            </a:r>
          </a:p>
          <a:p>
            <a:pPr algn="ctr">
              <a:buFontTx/>
              <a:buChar char="•"/>
              <a:defRPr/>
            </a:pPr>
            <a:r>
              <a:rPr lang="en-GB" altLang="en-US" b="1" dirty="0"/>
              <a:t>Accommodation</a:t>
            </a:r>
          </a:p>
          <a:p>
            <a:pPr algn="ctr">
              <a:buFontTx/>
              <a:buChar char="•"/>
              <a:defRPr/>
            </a:pPr>
            <a:r>
              <a:rPr lang="en-GB" altLang="en-US" b="1" dirty="0"/>
              <a:t>What to take</a:t>
            </a:r>
          </a:p>
          <a:p>
            <a:pPr algn="ctr">
              <a:buFontTx/>
              <a:buChar char="•"/>
              <a:defRPr/>
            </a:pPr>
            <a:r>
              <a:rPr lang="en-GB" altLang="en-US" b="1" dirty="0"/>
              <a:t>Food </a:t>
            </a:r>
          </a:p>
          <a:p>
            <a:pPr algn="ctr">
              <a:spcBef>
                <a:spcPct val="0"/>
              </a:spcBef>
              <a:buFontTx/>
              <a:buChar char="•"/>
              <a:defRPr/>
            </a:pPr>
            <a:r>
              <a:rPr lang="en-GB" altLang="en-US" b="1" dirty="0"/>
              <a:t>Health</a:t>
            </a:r>
          </a:p>
          <a:p>
            <a:pPr algn="ctr">
              <a:spcBef>
                <a:spcPct val="0"/>
              </a:spcBef>
              <a:buFontTx/>
              <a:buChar char="•"/>
              <a:defRPr/>
            </a:pPr>
            <a:r>
              <a:rPr lang="en-GB" altLang="en-US" b="1" dirty="0"/>
              <a:t>Daily Routine</a:t>
            </a:r>
          </a:p>
          <a:p>
            <a:pPr algn="ctr">
              <a:defRPr/>
            </a:pPr>
            <a:r>
              <a:rPr lang="en-GB" altLang="en-US" b="1" dirty="0"/>
              <a:t>Leaving and returning </a:t>
            </a:r>
          </a:p>
          <a:p>
            <a:pPr algn="ctr">
              <a:defRPr/>
            </a:pPr>
            <a:r>
              <a:rPr lang="en-GB" altLang="en-US" b="1" dirty="0"/>
              <a:t>Final reminders and additional info</a:t>
            </a:r>
          </a:p>
          <a:p>
            <a:pPr algn="ctr">
              <a:defRPr/>
            </a:pPr>
            <a:r>
              <a:rPr lang="en-GB" altLang="en-US" b="1" dirty="0"/>
              <a:t>Questions</a:t>
            </a: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Dates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>
                <a:latin typeface="Candara" pitchFamily="34" charset="0"/>
              </a:rPr>
              <a:t>Monday 14</a:t>
            </a:r>
            <a:r>
              <a:rPr lang="en-GB" sz="4800" baseline="30000" dirty="0">
                <a:latin typeface="Candara" pitchFamily="34" charset="0"/>
              </a:rPr>
              <a:t>th</a:t>
            </a:r>
            <a:r>
              <a:rPr lang="en-GB" sz="4800" dirty="0">
                <a:latin typeface="Candara" pitchFamily="34" charset="0"/>
              </a:rPr>
              <a:t> September – Thursday 17</a:t>
            </a:r>
            <a:r>
              <a:rPr lang="en-GB" sz="4800" baseline="30000" dirty="0">
                <a:latin typeface="Candara" pitchFamily="34" charset="0"/>
              </a:rPr>
              <a:t>th</a:t>
            </a:r>
            <a:r>
              <a:rPr lang="en-GB" sz="4800" dirty="0">
                <a:latin typeface="Candara" pitchFamily="34" charset="0"/>
              </a:rPr>
              <a:t> September </a:t>
            </a:r>
          </a:p>
          <a:p>
            <a:pPr marL="0" indent="0" algn="ctr">
              <a:buNone/>
            </a:pPr>
            <a:endParaRPr lang="en-GB" dirty="0">
              <a:latin typeface="Candara" pitchFamily="34" charset="0"/>
            </a:endParaRPr>
          </a:p>
          <a:p>
            <a:pPr marL="0" indent="0" algn="ctr">
              <a:buNone/>
            </a:pP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2735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Provisional Staffing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u="sng" dirty="0">
                <a:latin typeface="Candara" pitchFamily="34" charset="0"/>
              </a:rPr>
              <a:t>From School: </a:t>
            </a:r>
            <a:endParaRPr lang="en-GB" dirty="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Miss Isaac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Mr Arthur (first aider)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Mr Wheeler 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Miss Cheshire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Miss Knight (first aider)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Mrs Bax </a:t>
            </a:r>
          </a:p>
          <a:p>
            <a:pPr marL="0" indent="0" algn="ctr">
              <a:buNone/>
            </a:pPr>
            <a:endParaRPr lang="en-GB" dirty="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u="sng" dirty="0">
                <a:latin typeface="Candara" pitchFamily="34" charset="0"/>
              </a:rPr>
              <a:t>On Site: </a:t>
            </a:r>
          </a:p>
          <a:p>
            <a:pPr marL="0" indent="0" algn="ctr">
              <a:buNone/>
            </a:pPr>
            <a:r>
              <a:rPr lang="en-GB" altLang="en-US" dirty="0">
                <a:latin typeface="Candara" panose="020E0502030303020204" pitchFamily="34" charset="0"/>
              </a:rPr>
              <a:t>Small number of highly trained male and female staff qualified in leading adventurous activities</a:t>
            </a:r>
            <a:endParaRPr lang="en-US" altLang="en-US" dirty="0">
              <a:latin typeface="Candara" panose="020E0502030303020204" pitchFamily="34" charset="0"/>
            </a:endParaRPr>
          </a:p>
          <a:p>
            <a:pPr marL="0" indent="0" algn="ctr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6396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Accommodation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Single sex bedrooms.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All children have to make their own beds from scratch.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School adults sleeping in same building.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Showers and toilets in same building.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Common room in same building.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Use of outdoor space for evening activities.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Use of canteen area in same building.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6725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E21FFC-BD84-2AC6-CD2F-A5916669C4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846B6A1-CB97-65AB-8856-6B53BEEFDB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1052736"/>
            <a:ext cx="7001934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264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75F273-517F-6B27-371D-489B89FE67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930" y="764704"/>
            <a:ext cx="8314140" cy="585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144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ECF024-22F7-B083-BDE0-FCEEC4A704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961C3A9-20C2-440F-E661-995FF15D9E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620688"/>
            <a:ext cx="4115157" cy="543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150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What to take for activities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ctr">
              <a:lnSpc>
                <a:spcPct val="90000"/>
              </a:lnSpc>
              <a:buNone/>
            </a:pPr>
            <a:r>
              <a:rPr lang="en-GB" altLang="en-US" b="1" dirty="0">
                <a:latin typeface="Candara" panose="020E0502030303020204" pitchFamily="34" charset="0"/>
              </a:rPr>
              <a:t>All day time clothing should be suitable for outdoor, physical activities</a:t>
            </a:r>
            <a:r>
              <a:rPr lang="en-GB" altLang="en-US" dirty="0">
                <a:latin typeface="Candara" panose="020E0502030303020204" pitchFamily="34" charset="0"/>
              </a:rPr>
              <a:t> 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T-shirts and jumper/fleece – layers!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Jeans, jogging trousers (must be warn for raft building)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Warning – clothes will get wet and mucky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At least 2 pairs of trainers – one for outdoor and one for indoor (crocs not allowed for activities).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Wellies or boots.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Waterproof coat.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Lots of socks.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Hat, gloves etc.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Change of clothes for evening – nothing too smart!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Hair ties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A few empty black sacks to put wet clothing in to.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Towel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Swimming shorts/costumes</a:t>
            </a: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8257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19B3FD-4CF0-CF12-7CCE-DAFA936C3F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C2B2C468-902D-EF84-804C-CDB324167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What to take ..everything else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D777864-FB1F-1902-69B9-C386BDBCB3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en-GB" dirty="0">
                <a:latin typeface="Candara" pitchFamily="34" charset="0"/>
              </a:rPr>
              <a:t>Change of clothes for evening (warm and comfortable)</a:t>
            </a:r>
          </a:p>
          <a:p>
            <a:r>
              <a:rPr lang="en-GB" dirty="0">
                <a:latin typeface="Candara" pitchFamily="34" charset="0"/>
              </a:rPr>
              <a:t>Toiletries</a:t>
            </a:r>
          </a:p>
          <a:p>
            <a:r>
              <a:rPr lang="en-GB" dirty="0">
                <a:latin typeface="Candara" pitchFamily="34" charset="0"/>
              </a:rPr>
              <a:t>Towel</a:t>
            </a:r>
          </a:p>
          <a:p>
            <a:pPr>
              <a:lnSpc>
                <a:spcPct val="80000"/>
              </a:lnSpc>
              <a:defRPr/>
            </a:pPr>
            <a:r>
              <a:rPr lang="en-GB" altLang="en-US" dirty="0">
                <a:latin typeface="Candara" panose="020E0502030303020204" pitchFamily="34" charset="0"/>
              </a:rPr>
              <a:t>Book, notepad etc with pencil/pen etc</a:t>
            </a:r>
          </a:p>
          <a:p>
            <a:pPr>
              <a:lnSpc>
                <a:spcPct val="80000"/>
              </a:lnSpc>
              <a:defRPr/>
            </a:pPr>
            <a:r>
              <a:rPr lang="en-GB" altLang="en-US" dirty="0">
                <a:latin typeface="Candara" panose="020E0502030303020204" pitchFamily="34" charset="0"/>
              </a:rPr>
              <a:t>Rucksack or similar –use this as hand luggage on Monday</a:t>
            </a:r>
          </a:p>
          <a:p>
            <a:pPr>
              <a:lnSpc>
                <a:spcPct val="80000"/>
              </a:lnSpc>
              <a:defRPr/>
            </a:pPr>
            <a:r>
              <a:rPr lang="en-GB" altLang="en-US" dirty="0">
                <a:latin typeface="Candara" panose="020E0502030303020204" pitchFamily="34" charset="0"/>
              </a:rPr>
              <a:t>A torch</a:t>
            </a:r>
          </a:p>
          <a:p>
            <a:pPr>
              <a:lnSpc>
                <a:spcPct val="80000"/>
              </a:lnSpc>
              <a:defRPr/>
            </a:pPr>
            <a:r>
              <a:rPr lang="en-GB" altLang="en-US" dirty="0">
                <a:latin typeface="Candara" panose="020E0502030303020204" pitchFamily="34" charset="0"/>
              </a:rPr>
              <a:t>Plastic bags for dirty/wet clothes or shoes</a:t>
            </a:r>
          </a:p>
          <a:p>
            <a:pPr>
              <a:lnSpc>
                <a:spcPct val="80000"/>
              </a:lnSpc>
              <a:defRPr/>
            </a:pPr>
            <a:r>
              <a:rPr lang="en-GB" altLang="en-US" b="1" i="1" dirty="0">
                <a:solidFill>
                  <a:srgbClr val="FF0000"/>
                </a:solidFill>
                <a:latin typeface="Candara" panose="020E0502030303020204" pitchFamily="34" charset="0"/>
              </a:rPr>
              <a:t>NO sweets!</a:t>
            </a:r>
          </a:p>
          <a:p>
            <a:pPr>
              <a:lnSpc>
                <a:spcPct val="80000"/>
              </a:lnSpc>
              <a:defRPr/>
            </a:pPr>
            <a:r>
              <a:rPr lang="en-GB" altLang="en-US" b="1" i="1" dirty="0">
                <a:solidFill>
                  <a:srgbClr val="FF0000"/>
                </a:solidFill>
                <a:latin typeface="Candara" panose="020E0502030303020204" pitchFamily="34" charset="0"/>
              </a:rPr>
              <a:t>NO handheld games!</a:t>
            </a:r>
          </a:p>
          <a:p>
            <a:pPr>
              <a:lnSpc>
                <a:spcPct val="80000"/>
              </a:lnSpc>
              <a:defRPr/>
            </a:pPr>
            <a:r>
              <a:rPr lang="en-GB" altLang="en-US" b="1" i="1" dirty="0">
                <a:solidFill>
                  <a:srgbClr val="FF0000"/>
                </a:solidFill>
                <a:latin typeface="Candara" panose="020E0502030303020204" pitchFamily="34" charset="0"/>
              </a:rPr>
              <a:t>NO mobile phones!</a:t>
            </a:r>
            <a:endParaRPr lang="en-US" altLang="en-US" b="1" i="1" dirty="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4EF34E-F52E-C2F3-219D-415474C75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>
            <a:extLst>
              <a:ext uri="{FF2B5EF4-FFF2-40B4-BE49-F238E27FC236}">
                <a16:creationId xmlns:a16="http://schemas.microsoft.com/office/drawing/2014/main" id="{48ADD2E7-1184-E446-E27D-46E64C511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D053BB11-6CB0-974D-B374-8DF108CF035B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8812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Food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Monday (departure day) – children need to bring a packed lunch to eat on arrival. Other than that all meals provided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Plenty of food – they will not go hungry!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Wide range for every meal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All dietary requirements catered for –please inform us of any allergies (see key survey form)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No need to send supplies!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538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Medical/health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All safety equipment for activities provided by Carroty Wood and checked by trained staff.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Medication form explaining dosage etc. (see key survey form)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Medication labelled and handed in to Miss Knight on Monday morning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All medical information held in confidence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Travel sickness tablets for return journey (labelled and hand to Miss Knight on Monday morning)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All activities fully risk assessed</a:t>
            </a:r>
            <a:endParaRPr lang="en-US" altLang="en-US" dirty="0">
              <a:latin typeface="Candara" panose="020E0502030303020204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8980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Behaviour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altLang="en-US" dirty="0">
                <a:latin typeface="Candara" panose="020E0502030303020204" pitchFamily="34" charset="0"/>
              </a:rPr>
              <a:t>We all want to be safe and have fun!</a:t>
            </a:r>
          </a:p>
          <a:p>
            <a:r>
              <a:rPr lang="en-GB" altLang="en-US" b="1" u="sng" dirty="0">
                <a:latin typeface="Candara" panose="020E0502030303020204" pitchFamily="34" charset="0"/>
              </a:rPr>
              <a:t>Behaviour expectations</a:t>
            </a:r>
          </a:p>
          <a:p>
            <a:r>
              <a:rPr lang="en-GB" altLang="en-US" b="1" u="sng" dirty="0">
                <a:latin typeface="Candara" panose="020E0502030303020204" pitchFamily="34" charset="0"/>
              </a:rPr>
              <a:t>Be ready, be respectful, be safe – The Chilton Way!</a:t>
            </a:r>
          </a:p>
          <a:p>
            <a:r>
              <a:rPr lang="en-GB" altLang="en-US" dirty="0">
                <a:latin typeface="Candara" panose="020E0502030303020204" pitchFamily="34" charset="0"/>
              </a:rPr>
              <a:t>Praise, Praise, Praise</a:t>
            </a:r>
          </a:p>
          <a:p>
            <a:r>
              <a:rPr lang="en-GB" altLang="en-US" dirty="0">
                <a:latin typeface="Candara" panose="020E0502030303020204" pitchFamily="34" charset="0"/>
              </a:rPr>
              <a:t>Usual behaviour policy will be followed</a:t>
            </a:r>
          </a:p>
          <a:p>
            <a:pPr lvl="1"/>
            <a:r>
              <a:rPr lang="en-GB" altLang="en-US" dirty="0">
                <a:latin typeface="Candara" panose="020E0502030303020204" pitchFamily="34" charset="0"/>
              </a:rPr>
              <a:t>1. Praise and de-escalating techniques used (distraction, humour, change of adult </a:t>
            </a:r>
            <a:r>
              <a:rPr lang="en-GB" altLang="en-US" dirty="0" err="1">
                <a:latin typeface="Candara" panose="020E0502030303020204" pitchFamily="34" charset="0"/>
              </a:rPr>
              <a:t>etc</a:t>
            </a:r>
            <a:r>
              <a:rPr lang="en-GB" altLang="en-US" dirty="0">
                <a:latin typeface="Candara" panose="020E0502030303020204" pitchFamily="34" charset="0"/>
              </a:rPr>
              <a:t>)</a:t>
            </a:r>
          </a:p>
          <a:p>
            <a:pPr lvl="1"/>
            <a:r>
              <a:rPr lang="en-GB" altLang="en-US" dirty="0">
                <a:latin typeface="Candara" panose="020E0502030303020204" pitchFamily="34" charset="0"/>
              </a:rPr>
              <a:t>2. Verbal reminder of appropriate and acceptable behaviour.</a:t>
            </a:r>
          </a:p>
          <a:p>
            <a:pPr lvl="1"/>
            <a:r>
              <a:rPr lang="en-GB" altLang="en-US" dirty="0">
                <a:latin typeface="Candara" panose="020E0502030303020204" pitchFamily="34" charset="0"/>
              </a:rPr>
              <a:t>3. Verbal warning and reminder of consequences.</a:t>
            </a:r>
          </a:p>
          <a:p>
            <a:pPr lvl="1"/>
            <a:r>
              <a:rPr lang="en-GB" altLang="en-US" dirty="0">
                <a:latin typeface="Candara" panose="020E0502030303020204" pitchFamily="34" charset="0"/>
              </a:rPr>
              <a:t>4. Time out (for a set amount of time) from activity for child to calm down and make changes to behaviour. This is also to ensure the safety of other children and adults.</a:t>
            </a:r>
          </a:p>
          <a:p>
            <a:pPr lvl="1"/>
            <a:r>
              <a:rPr lang="en-GB" altLang="en-US" dirty="0">
                <a:latin typeface="Candara" panose="020E0502030303020204" pitchFamily="34" charset="0"/>
              </a:rPr>
              <a:t>5. Exclusion of child from the remainder of the activity.</a:t>
            </a:r>
          </a:p>
          <a:p>
            <a:pPr marL="457200" lvl="1" indent="0">
              <a:buNone/>
            </a:pPr>
            <a:endParaRPr lang="en-GB" altLang="en-US" dirty="0">
              <a:latin typeface="Candara" panose="020E0502030303020204" pitchFamily="34" charset="0"/>
            </a:endParaRPr>
          </a:p>
          <a:p>
            <a:r>
              <a:rPr lang="en-GB" altLang="en-US" b="1" u="sng" dirty="0">
                <a:latin typeface="Candara" panose="020E0502030303020204" pitchFamily="34" charset="0"/>
              </a:rPr>
              <a:t>Unacceptable and unsafe at Carroty Wood</a:t>
            </a:r>
          </a:p>
          <a:p>
            <a:r>
              <a:rPr lang="en-GB" altLang="en-US" dirty="0">
                <a:latin typeface="Candara" panose="020E0502030303020204" pitchFamily="34" charset="0"/>
              </a:rPr>
              <a:t>In the unlikely case of children not following the Chilton Way, parents will be contacted and a safety plan will be implemented.</a:t>
            </a:r>
          </a:p>
          <a:p>
            <a:pPr lvl="1"/>
            <a:r>
              <a:rPr lang="en-GB" altLang="en-US" dirty="0">
                <a:latin typeface="Candara" panose="020E0502030303020204" pitchFamily="34" charset="0"/>
              </a:rPr>
              <a:t>-causing unprovoked physical harm on another child or member of staff</a:t>
            </a:r>
          </a:p>
          <a:p>
            <a:pPr lvl="1"/>
            <a:r>
              <a:rPr lang="en-GB" altLang="en-US" dirty="0">
                <a:latin typeface="Candara" panose="020E0502030303020204" pitchFamily="34" charset="0"/>
              </a:rPr>
              <a:t>-persistently ignoring instructions given by staff (Chilton and Carroty Wood)</a:t>
            </a:r>
          </a:p>
          <a:p>
            <a:pPr lvl="1"/>
            <a:r>
              <a:rPr lang="en-GB" altLang="en-US" dirty="0">
                <a:latin typeface="Candara" panose="020E0502030303020204" pitchFamily="34" charset="0"/>
              </a:rPr>
              <a:t>-leaving the Carroty Wood site without permission</a:t>
            </a:r>
          </a:p>
          <a:p>
            <a:pPr lvl="1"/>
            <a:r>
              <a:rPr lang="en-GB" altLang="en-US" dirty="0">
                <a:latin typeface="Candara" panose="020E0502030303020204" pitchFamily="34" charset="0"/>
              </a:rPr>
              <a:t>-using equipment in an unsafe way to harm others (</a:t>
            </a:r>
            <a:r>
              <a:rPr lang="en-GB" altLang="en-US" dirty="0" err="1">
                <a:latin typeface="Candara" panose="020E0502030303020204" pitchFamily="34" charset="0"/>
              </a:rPr>
              <a:t>ie</a:t>
            </a:r>
            <a:r>
              <a:rPr lang="en-GB" altLang="en-US" dirty="0">
                <a:latin typeface="Candara" panose="020E0502030303020204" pitchFamily="34" charset="0"/>
              </a:rPr>
              <a:t> archery bow and arrows)</a:t>
            </a:r>
          </a:p>
          <a:p>
            <a:pPr lvl="1"/>
            <a:r>
              <a:rPr lang="en-GB" altLang="en-US" dirty="0">
                <a:latin typeface="Candara" panose="020E0502030303020204" pitchFamily="34" charset="0"/>
              </a:rPr>
              <a:t>-leaving staff supervision without permission (</a:t>
            </a:r>
            <a:r>
              <a:rPr lang="en-GB" altLang="en-US" dirty="0" err="1">
                <a:latin typeface="Candara" panose="020E0502030303020204" pitchFamily="34" charset="0"/>
              </a:rPr>
              <a:t>ie</a:t>
            </a:r>
            <a:r>
              <a:rPr lang="en-GB" altLang="en-US" dirty="0">
                <a:latin typeface="Candara" panose="020E0502030303020204" pitchFamily="34" charset="0"/>
              </a:rPr>
              <a:t> during night walk, when off site, when participating in adventurous activities or during the night)</a:t>
            </a:r>
          </a:p>
          <a:p>
            <a:endParaRPr lang="en-GB" altLang="en-US" dirty="0"/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68258" y="755105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GB" sz="36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Safety of all children and staff is paramount.</a:t>
            </a:r>
          </a:p>
        </p:txBody>
      </p:sp>
    </p:spTree>
    <p:extLst>
      <p:ext uri="{BB962C8B-B14F-4D97-AF65-F5344CB8AC3E}">
        <p14:creationId xmlns:p14="http://schemas.microsoft.com/office/powerpoint/2010/main" val="840125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Daily Routine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GB" altLang="en-US" b="1" dirty="0"/>
              <a:t>7am Wake up, showers etc.</a:t>
            </a:r>
          </a:p>
          <a:p>
            <a:pPr>
              <a:lnSpc>
                <a:spcPct val="90000"/>
              </a:lnSpc>
            </a:pPr>
            <a:r>
              <a:rPr lang="en-GB" altLang="en-US" b="1" dirty="0"/>
              <a:t>8.00am Breakfast </a:t>
            </a:r>
          </a:p>
          <a:p>
            <a:pPr>
              <a:lnSpc>
                <a:spcPct val="90000"/>
              </a:lnSpc>
            </a:pPr>
            <a:r>
              <a:rPr lang="en-GB" altLang="en-US" b="1" dirty="0"/>
              <a:t>9.15am Morning Activities (including a break)</a:t>
            </a:r>
          </a:p>
          <a:p>
            <a:pPr>
              <a:lnSpc>
                <a:spcPct val="90000"/>
              </a:lnSpc>
            </a:pPr>
            <a:r>
              <a:rPr lang="en-GB" altLang="en-US" b="1" dirty="0"/>
              <a:t>13.00pm Lunch</a:t>
            </a:r>
          </a:p>
          <a:p>
            <a:pPr>
              <a:lnSpc>
                <a:spcPct val="90000"/>
              </a:lnSpc>
            </a:pPr>
            <a:r>
              <a:rPr lang="en-GB" altLang="en-US" b="1" dirty="0"/>
              <a:t>2.00 – 5.45pm Afternoon Activities (including a break)</a:t>
            </a:r>
          </a:p>
          <a:p>
            <a:pPr>
              <a:lnSpc>
                <a:spcPct val="90000"/>
              </a:lnSpc>
            </a:pPr>
            <a:r>
              <a:rPr lang="en-GB" altLang="en-US" b="1" dirty="0"/>
              <a:t>Showers, changing etc.</a:t>
            </a:r>
          </a:p>
          <a:p>
            <a:pPr>
              <a:lnSpc>
                <a:spcPct val="90000"/>
              </a:lnSpc>
            </a:pPr>
            <a:r>
              <a:rPr lang="en-GB" altLang="en-US" b="1" dirty="0"/>
              <a:t>6.00pm Dinner</a:t>
            </a:r>
          </a:p>
          <a:p>
            <a:pPr>
              <a:lnSpc>
                <a:spcPct val="90000"/>
              </a:lnSpc>
            </a:pPr>
            <a:r>
              <a:rPr lang="en-GB" altLang="en-US" b="1" dirty="0"/>
              <a:t>7.30pm – 8.30pm Evening Activities</a:t>
            </a:r>
          </a:p>
          <a:p>
            <a:pPr>
              <a:lnSpc>
                <a:spcPct val="90000"/>
              </a:lnSpc>
            </a:pPr>
            <a:r>
              <a:rPr lang="en-GB" altLang="en-US" b="1" dirty="0"/>
              <a:t>9.30pm/10.00pm Bedtime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8589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Evenings: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sz="4000" b="1" dirty="0"/>
              <a:t>Monday/Wednesday – Swimming </a:t>
            </a:r>
            <a:r>
              <a:rPr lang="en-GB" altLang="en-US" sz="4000" b="1"/>
              <a:t>or Night walk</a:t>
            </a:r>
            <a:endParaRPr lang="en-GB" altLang="en-US" sz="4000" b="1" dirty="0"/>
          </a:p>
          <a:p>
            <a:pPr>
              <a:lnSpc>
                <a:spcPct val="90000"/>
              </a:lnSpc>
            </a:pPr>
            <a:r>
              <a:rPr lang="en-GB" altLang="en-US" sz="4000" b="1" dirty="0"/>
              <a:t>Tuesday – Campfire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73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9D8DA8-4348-7E26-D383-1F5A4C1F4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310FBAD-8379-D71E-997B-7F8B4AE29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Time table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58FA5B-66FB-0FC6-1048-62D865CCC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>
            <a:extLst>
              <a:ext uri="{FF2B5EF4-FFF2-40B4-BE49-F238E27FC236}">
                <a16:creationId xmlns:a16="http://schemas.microsoft.com/office/drawing/2014/main" id="{E03F5167-8355-7A58-7F96-258307FF1D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E8395064-7BF3-165B-4569-34CB6100AEB4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F38799-150B-695C-8F4B-DA9A865EC5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371" y="2636912"/>
            <a:ext cx="7390321" cy="1596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685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224D39-442C-E2B0-B9DD-7577B473B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083539C9-9913-654B-58B7-EA97789CC6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Time table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8D6C5F-292C-3BD0-E8CB-2B657CDFA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>
            <a:extLst>
              <a:ext uri="{FF2B5EF4-FFF2-40B4-BE49-F238E27FC236}">
                <a16:creationId xmlns:a16="http://schemas.microsoft.com/office/drawing/2014/main" id="{96333124-75AC-A733-34E7-A20202B54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9BBABE8B-EB14-AC8E-E02F-3649260AA080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A3D682-71EB-0530-761C-DB80383883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858" y="1191612"/>
            <a:ext cx="7186283" cy="512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2276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810AB9-2C8B-D796-081B-C38EF4828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256ED38-CFE3-FF48-95F4-BEFFF8611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Time table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7D0459-516C-BAB2-12D0-D7066B174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>
            <a:extLst>
              <a:ext uri="{FF2B5EF4-FFF2-40B4-BE49-F238E27FC236}">
                <a16:creationId xmlns:a16="http://schemas.microsoft.com/office/drawing/2014/main" id="{69AFCB47-D89D-76BE-25E6-198062537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05291379-34B0-03ED-8889-14F40FF98EC3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E1785B-8D68-9D34-D5B0-46CB8C7B08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1124744"/>
            <a:ext cx="6871993" cy="5132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566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681BA-0F80-EC3A-A648-5551DF5A3A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D741913-3831-B771-B9DE-CC9052BA5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Time table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5489C4-DD00-8A04-1AC4-DF8BAE62E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>
            <a:extLst>
              <a:ext uri="{FF2B5EF4-FFF2-40B4-BE49-F238E27FC236}">
                <a16:creationId xmlns:a16="http://schemas.microsoft.com/office/drawing/2014/main" id="{68CF614E-390E-C3DD-DADB-CD6C5E1FC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A690187B-36A1-2BD2-9081-A0339751C324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584BD1-C135-5494-EBFF-9184CB8EB6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996" y="2257538"/>
            <a:ext cx="6790008" cy="156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3499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Leaving and Returning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>
                <a:latin typeface="Candara" pitchFamily="34" charset="0"/>
              </a:rPr>
              <a:t>Monday: 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Arrive at school between 8.30am and 8.45am and come to classrooms 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Hand in any named medicines to Miss Knight who will be sat outside classrooms (must have completed key survey medical form)</a:t>
            </a:r>
          </a:p>
          <a:p>
            <a:pPr>
              <a:lnSpc>
                <a:spcPct val="90000"/>
              </a:lnSpc>
            </a:pPr>
            <a:r>
              <a:rPr lang="en-GB" altLang="en-US" dirty="0"/>
              <a:t>Take any travel sickness medical with parent on arrival in school</a:t>
            </a:r>
          </a:p>
          <a:p>
            <a:pPr>
              <a:lnSpc>
                <a:spcPct val="90000"/>
              </a:lnSpc>
            </a:pPr>
            <a:r>
              <a:rPr lang="en-GB" altLang="en-US" dirty="0"/>
              <a:t>Wearing non-uniform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Leave school around 10.45am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Travel to Carroty Wood. Find out groups and rooms.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Welcome talk and tour, make beds. 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Lunch in Carroty Wood grounds – children to bring own packed lunch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Afternoon adventurous activities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Dinner</a:t>
            </a:r>
          </a:p>
          <a:p>
            <a:pPr>
              <a:lnSpc>
                <a:spcPct val="90000"/>
              </a:lnSpc>
            </a:pPr>
            <a:r>
              <a:rPr lang="en-GB" altLang="en-US" dirty="0">
                <a:latin typeface="Candara" panose="020E0502030303020204" pitchFamily="34" charset="0"/>
              </a:rPr>
              <a:t>Swimming/Flag Raiders and other games</a:t>
            </a: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9904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Leaving and Returning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andara" pitchFamily="34" charset="0"/>
              </a:rPr>
              <a:t>Thursday: </a:t>
            </a:r>
          </a:p>
          <a:p>
            <a:r>
              <a:rPr lang="en-GB" altLang="en-US" dirty="0">
                <a:latin typeface="Candara" panose="020E0502030303020204" pitchFamily="34" charset="0"/>
              </a:rPr>
              <a:t>Breakfast – pack up all belongings</a:t>
            </a:r>
          </a:p>
          <a:p>
            <a:r>
              <a:rPr lang="en-GB" altLang="en-US" dirty="0">
                <a:latin typeface="Candara" panose="020E0502030303020204" pitchFamily="34" charset="0"/>
              </a:rPr>
              <a:t>Morning activities</a:t>
            </a:r>
          </a:p>
          <a:p>
            <a:r>
              <a:rPr lang="en-GB" altLang="en-US" dirty="0">
                <a:latin typeface="Candara" panose="020E0502030303020204" pitchFamily="34" charset="0"/>
              </a:rPr>
              <a:t>Lunch</a:t>
            </a:r>
          </a:p>
          <a:p>
            <a:r>
              <a:rPr lang="en-GB" altLang="en-US" dirty="0">
                <a:latin typeface="Candara" panose="020E0502030303020204" pitchFamily="34" charset="0"/>
              </a:rPr>
              <a:t>Last check for all belongings and leave</a:t>
            </a:r>
          </a:p>
          <a:p>
            <a:r>
              <a:rPr lang="en-GB" altLang="en-US" dirty="0">
                <a:latin typeface="Candara" panose="020E0502030303020204" pitchFamily="34" charset="0"/>
              </a:rPr>
              <a:t>Arrive back at school in time for usual pick up at 3.15</a:t>
            </a:r>
            <a:endParaRPr lang="en-GB" dirty="0">
              <a:latin typeface="Candara" panose="020E0502030303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9161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Final reminders and additional information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>
                <a:latin typeface="Candara" pitchFamily="34" charset="0"/>
              </a:rPr>
              <a:t>Fill in the medical consent forms and return as soon as possible (key survey)</a:t>
            </a:r>
          </a:p>
          <a:p>
            <a:r>
              <a:rPr lang="en-GB" dirty="0">
                <a:latin typeface="Candara" pitchFamily="34" charset="0"/>
              </a:rPr>
              <a:t>Make us aware of any dietary requirements (key survey)</a:t>
            </a: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3294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Questions 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andara" pitchFamily="34" charset="0"/>
              </a:rPr>
              <a:t>Any questions?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Respect, Equality, Courage and Kindness</a:t>
            </a:r>
          </a:p>
          <a:p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1024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bf742c-28af-4b22-825a-be22ea25a822" xsi:nil="true"/>
    <lcf76f155ced4ddcb4097134ff3c332f xmlns="384014ee-d2c9-499a-9153-792025a5fd0d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E091CE2BECDA4DBB062333C5CAADA0" ma:contentTypeVersion="18" ma:contentTypeDescription="Create a new document." ma:contentTypeScope="" ma:versionID="24824341323a85c301e3cf61d130d115">
  <xsd:schema xmlns:xsd="http://www.w3.org/2001/XMLSchema" xmlns:xs="http://www.w3.org/2001/XMLSchema" xmlns:p="http://schemas.microsoft.com/office/2006/metadata/properties" xmlns:ns2="384014ee-d2c9-499a-9153-792025a5fd0d" xmlns:ns3="82bf742c-28af-4b22-825a-be22ea25a822" targetNamespace="http://schemas.microsoft.com/office/2006/metadata/properties" ma:root="true" ma:fieldsID="4b2233439311a48b65f32839a2947a74" ns2:_="" ns3:_="">
    <xsd:import namespace="384014ee-d2c9-499a-9153-792025a5fd0d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14ee-d2c9-499a-9153-792025a5fd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6C5FFD6-F50C-494D-BEB6-246DE510D61A}">
  <ds:schemaRefs>
    <ds:schemaRef ds:uri="http://purl.org/dc/elements/1.1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terms/"/>
    <ds:schemaRef ds:uri="82bf742c-28af-4b22-825a-be22ea25a822"/>
    <ds:schemaRef ds:uri="384014ee-d2c9-499a-9153-792025a5fd0d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53D11DA2-2681-4190-9CD6-41C0107E2E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84014ee-d2c9-499a-9153-792025a5fd0d"/>
    <ds:schemaRef ds:uri="82bf742c-28af-4b22-825a-be22ea25a8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C4A3365-E14E-4DC1-B5C5-53BACDDBC43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893</TotalTime>
  <Words>1051</Words>
  <Application>Microsoft Office PowerPoint</Application>
  <PresentationFormat>On-screen Show (4:3)</PresentationFormat>
  <Paragraphs>157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Candara</vt:lpstr>
      <vt:lpstr>Office Theme</vt:lpstr>
      <vt:lpstr>PowerPoint Presentation</vt:lpstr>
      <vt:lpstr>Agenda</vt:lpstr>
      <vt:lpstr>Dates</vt:lpstr>
      <vt:lpstr>Provisional Staffing </vt:lpstr>
      <vt:lpstr>Accommodation </vt:lpstr>
      <vt:lpstr>PowerPoint Presentation</vt:lpstr>
      <vt:lpstr>PowerPoint Presentation</vt:lpstr>
      <vt:lpstr>PowerPoint Presentation</vt:lpstr>
      <vt:lpstr>What to take for activities </vt:lpstr>
      <vt:lpstr>What to take ..everything else </vt:lpstr>
      <vt:lpstr>Food </vt:lpstr>
      <vt:lpstr>Medical/health</vt:lpstr>
      <vt:lpstr>Behaviour </vt:lpstr>
      <vt:lpstr>Daily Routine </vt:lpstr>
      <vt:lpstr>Evenings: </vt:lpstr>
      <vt:lpstr>Time table </vt:lpstr>
      <vt:lpstr>Time table </vt:lpstr>
      <vt:lpstr>Time table </vt:lpstr>
      <vt:lpstr>Time table </vt:lpstr>
      <vt:lpstr>Leaving and Returning </vt:lpstr>
      <vt:lpstr>Leaving and Returning </vt:lpstr>
      <vt:lpstr>Final reminders and additional information </vt:lpstr>
      <vt:lpstr>Questions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2 SATs 2014</dc:title>
  <dc:creator>Reeves</dc:creator>
  <cp:lastModifiedBy>Carol Isaac</cp:lastModifiedBy>
  <cp:revision>93</cp:revision>
  <cp:lastPrinted>2014-06-04T14:05:29Z</cp:lastPrinted>
  <dcterms:created xsi:type="dcterms:W3CDTF">2014-04-23T06:54:06Z</dcterms:created>
  <dcterms:modified xsi:type="dcterms:W3CDTF">2026-09-04T14:58:34Z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0x010100BDE091CE2BECDA4DBB062333C5CAADA0</vt:lpwstr>
  </property>
</Properties>
</file>